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28" r:id="rId2"/>
    <p:sldMasterId id="2147483815" r:id="rId3"/>
    <p:sldMasterId id="2147483803" r:id="rId4"/>
  </p:sldMasterIdLst>
  <p:notesMasterIdLst>
    <p:notesMasterId r:id="rId23"/>
  </p:notesMasterIdLst>
  <p:sldIdLst>
    <p:sldId id="5068" r:id="rId5"/>
    <p:sldId id="5076" r:id="rId6"/>
    <p:sldId id="5077" r:id="rId7"/>
    <p:sldId id="5086" r:id="rId8"/>
    <p:sldId id="5087" r:id="rId9"/>
    <p:sldId id="5081" r:id="rId10"/>
    <p:sldId id="5078" r:id="rId11"/>
    <p:sldId id="5079" r:id="rId12"/>
    <p:sldId id="5084" r:id="rId13"/>
    <p:sldId id="5080" r:id="rId14"/>
    <p:sldId id="5082" r:id="rId15"/>
    <p:sldId id="5083" r:id="rId16"/>
    <p:sldId id="5085" r:id="rId17"/>
    <p:sldId id="5069" r:id="rId18"/>
    <p:sldId id="5070" r:id="rId19"/>
    <p:sldId id="5071" r:id="rId20"/>
    <p:sldId id="5073" r:id="rId21"/>
    <p:sldId id="5074" r:id="rId22"/>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83912" autoAdjust="0"/>
  </p:normalViewPr>
  <p:slideViewPr>
    <p:cSldViewPr snapToObjects="1">
      <p:cViewPr varScale="1">
        <p:scale>
          <a:sx n="67" d="100"/>
          <a:sy n="67" d="100"/>
        </p:scale>
        <p:origin x="848" y="44"/>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6/6/2023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a:t>
            </a:fld>
            <a:endParaRPr lang="en-US" dirty="0"/>
          </a:p>
        </p:txBody>
      </p:sp>
    </p:spTree>
    <p:extLst>
      <p:ext uri="{BB962C8B-B14F-4D97-AF65-F5344CB8AC3E}">
        <p14:creationId xmlns:p14="http://schemas.microsoft.com/office/powerpoint/2010/main" val="1733648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11</a:t>
            </a:fld>
            <a:endParaRPr lang="en-US" dirty="0"/>
          </a:p>
        </p:txBody>
      </p:sp>
    </p:spTree>
    <p:extLst>
      <p:ext uri="{BB962C8B-B14F-4D97-AF65-F5344CB8AC3E}">
        <p14:creationId xmlns:p14="http://schemas.microsoft.com/office/powerpoint/2010/main" val="298365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12</a:t>
            </a:fld>
            <a:endParaRPr lang="en-US" dirty="0"/>
          </a:p>
        </p:txBody>
      </p:sp>
    </p:spTree>
    <p:extLst>
      <p:ext uri="{BB962C8B-B14F-4D97-AF65-F5344CB8AC3E}">
        <p14:creationId xmlns:p14="http://schemas.microsoft.com/office/powerpoint/2010/main" val="25496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13</a:t>
            </a:fld>
            <a:endParaRPr lang="en-US" dirty="0"/>
          </a:p>
        </p:txBody>
      </p:sp>
    </p:spTree>
    <p:extLst>
      <p:ext uri="{BB962C8B-B14F-4D97-AF65-F5344CB8AC3E}">
        <p14:creationId xmlns:p14="http://schemas.microsoft.com/office/powerpoint/2010/main" val="148138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val="383373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val="3245119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val="170362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6</a:t>
            </a:fld>
            <a:endParaRPr lang="en-US" dirty="0"/>
          </a:p>
        </p:txBody>
      </p:sp>
    </p:spTree>
    <p:extLst>
      <p:ext uri="{BB962C8B-B14F-4D97-AF65-F5344CB8AC3E}">
        <p14:creationId xmlns:p14="http://schemas.microsoft.com/office/powerpoint/2010/main" val="251969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val="3842256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val="205806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9</a:t>
            </a:fld>
            <a:endParaRPr lang="en-US" dirty="0"/>
          </a:p>
        </p:txBody>
      </p:sp>
    </p:spTree>
    <p:extLst>
      <p:ext uri="{BB962C8B-B14F-4D97-AF65-F5344CB8AC3E}">
        <p14:creationId xmlns:p14="http://schemas.microsoft.com/office/powerpoint/2010/main" val="33603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10</a:t>
            </a:fld>
            <a:endParaRPr lang="en-US" dirty="0"/>
          </a:p>
        </p:txBody>
      </p:sp>
    </p:spTree>
    <p:extLst>
      <p:ext uri="{BB962C8B-B14F-4D97-AF65-F5344CB8AC3E}">
        <p14:creationId xmlns:p14="http://schemas.microsoft.com/office/powerpoint/2010/main" val="351902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a:xfrm>
            <a:off x="495300" y="274638"/>
            <a:ext cx="89154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ed Background Option 7">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26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p14="http://schemas.microsoft.com/office/powerpoint/2010/main" val="3291669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20082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0554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9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83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446259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826315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p14="http://schemas.microsoft.com/office/powerpoint/2010/main" val="560290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89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4232851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39730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18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4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88320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504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 name="Group 21">
            <a:extLst>
              <a:ext uri="{FF2B5EF4-FFF2-40B4-BE49-F238E27FC236}">
                <a16:creationId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p14="http://schemas.microsoft.com/office/powerpoint/2010/main" val="329166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2008293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3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5" name="Footer Placeholder 4">
            <a:extLst>
              <a:ext uri="{FF2B5EF4-FFF2-40B4-BE49-F238E27FC236}">
                <a16:creationId xmlns:a16="http://schemas.microsoft.com/office/drawing/2014/main" id="{EF9E69FB-0311-4ECA-B427-5F79566ED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406963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13BEEF-8EAD-4014-9E1C-C067F71AB6A3}"/>
              </a:ext>
            </a:extLst>
          </p:cNvPr>
          <p:cNvSpPr>
            <a:spLocks noGrp="1"/>
          </p:cNvSpPr>
          <p:nvPr>
            <p:ph type="dt" sz="half" idx="10"/>
          </p:nvPr>
        </p:nvSpPr>
        <p:spPr>
          <a:xfrm>
            <a:off x="381000" y="6477000"/>
            <a:ext cx="2528888" cy="244475"/>
          </a:xfrm>
        </p:spPr>
        <p:txBody>
          <a:bodyPr/>
          <a:lstStyle>
            <a:lvl1pPr>
              <a:defRPr b="1">
                <a:solidFill>
                  <a:schemeClr val="tx1"/>
                </a:solidFill>
              </a:defRPr>
            </a:lvl1pPr>
          </a:lstStyle>
          <a:p>
            <a:r>
              <a:rPr lang="en-IN" dirty="0"/>
              <a:t>www.anubhavtrainings.com</a:t>
            </a:r>
          </a:p>
        </p:txBody>
      </p:sp>
      <p:sp>
        <p:nvSpPr>
          <p:cNvPr id="5" name="Footer Placeholder 4">
            <a:extLst>
              <a:ext uri="{FF2B5EF4-FFF2-40B4-BE49-F238E27FC236}">
                <a16:creationId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66972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5" name="Footer Placeholder 4">
            <a:extLst>
              <a:ext uri="{FF2B5EF4-FFF2-40B4-BE49-F238E27FC236}">
                <a16:creationId xmlns:a16="http://schemas.microsoft.com/office/drawing/2014/main" id="{4F3604D0-AFC8-411B-9CE0-DF1C940FF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305122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6" name="Footer Placeholder 5">
            <a:extLst>
              <a:ext uri="{FF2B5EF4-FFF2-40B4-BE49-F238E27FC236}">
                <a16:creationId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95508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8" name="Footer Placeholder 7">
            <a:extLst>
              <a:ext uri="{FF2B5EF4-FFF2-40B4-BE49-F238E27FC236}">
                <a16:creationId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315665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4" name="Footer Placeholder 3">
            <a:extLst>
              <a:ext uri="{FF2B5EF4-FFF2-40B4-BE49-F238E27FC236}">
                <a16:creationId xmlns:a16="http://schemas.microsoft.com/office/drawing/2014/main" id="{5B67BE01-7877-482F-BBF1-E1EEB9A054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322525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3" name="Footer Placeholder 2">
            <a:extLst>
              <a:ext uri="{FF2B5EF4-FFF2-40B4-BE49-F238E27FC236}">
                <a16:creationId xmlns:a16="http://schemas.microsoft.com/office/drawing/2014/main" id="{5B983E5C-CE07-4F1C-BF91-B769F7AC63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641598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6" name="Footer Placeholder 5">
            <a:extLst>
              <a:ext uri="{FF2B5EF4-FFF2-40B4-BE49-F238E27FC236}">
                <a16:creationId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394716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7D1A2-669E-4A0D-8A8B-2982CBC3624D}"/>
              </a:ext>
            </a:extLst>
          </p:cNvPr>
          <p:cNvSpPr>
            <a:spLocks noGrp="1"/>
          </p:cNvSpPr>
          <p:nvPr>
            <p:ph type="dt" sz="half" idx="10"/>
          </p:nvPr>
        </p:nvSpPr>
        <p:spPr>
          <a:xfrm>
            <a:off x="681038" y="6356350"/>
            <a:ext cx="2228850" cy="365125"/>
          </a:xfrm>
        </p:spPr>
        <p:txBody>
          <a:bodyPr/>
          <a:lstStyle>
            <a:lvl1pPr>
              <a:defRPr b="1">
                <a:solidFill>
                  <a:schemeClr val="tx1"/>
                </a:solidFill>
              </a:defRPr>
            </a:lvl1pPr>
          </a:lstStyle>
          <a:p>
            <a:r>
              <a:rPr lang="en-IN" dirty="0"/>
              <a:t>www.anubhavtrainings.com</a:t>
            </a:r>
          </a:p>
        </p:txBody>
      </p:sp>
      <p:sp>
        <p:nvSpPr>
          <p:cNvPr id="6" name="Footer Placeholder 5">
            <a:extLst>
              <a:ext uri="{FF2B5EF4-FFF2-40B4-BE49-F238E27FC236}">
                <a16:creationId xmlns:a16="http://schemas.microsoft.com/office/drawing/2014/main" id="{3228F5CD-3A49-4A76-BA8B-725F702EA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27491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5" name="Footer Placeholder 4">
            <a:extLst>
              <a:ext uri="{FF2B5EF4-FFF2-40B4-BE49-F238E27FC236}">
                <a16:creationId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57821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pPr/>
              <a:t>06-06-2023</a:t>
            </a:fld>
            <a:endParaRPr lang="en-IN"/>
          </a:p>
        </p:txBody>
      </p:sp>
      <p:sp>
        <p:nvSpPr>
          <p:cNvPr id="5" name="Footer Placeholder 4">
            <a:extLst>
              <a:ext uri="{FF2B5EF4-FFF2-40B4-BE49-F238E27FC236}">
                <a16:creationId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26136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1326230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19775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684655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6" name="Footer Placeholder 5">
            <a:extLst>
              <a:ext uri="{FF2B5EF4-FFF2-40B4-BE49-F238E27FC236}">
                <a16:creationId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417366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826315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8" name="Footer Placeholder 7">
            <a:extLst>
              <a:ext uri="{FF2B5EF4-FFF2-40B4-BE49-F238E27FC236}">
                <a16:creationId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39056039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4" name="Footer Placeholder 3">
            <a:extLst>
              <a:ext uri="{FF2B5EF4-FFF2-40B4-BE49-F238E27FC236}">
                <a16:creationId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160264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3" name="Footer Placeholder 2">
            <a:extLst>
              <a:ext uri="{FF2B5EF4-FFF2-40B4-BE49-F238E27FC236}">
                <a16:creationId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3856185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6" name="Footer Placeholder 5">
            <a:extLst>
              <a:ext uri="{FF2B5EF4-FFF2-40B4-BE49-F238E27FC236}">
                <a16:creationId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293396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6" name="Footer Placeholder 5">
            <a:extLst>
              <a:ext uri="{FF2B5EF4-FFF2-40B4-BE49-F238E27FC236}">
                <a16:creationId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5585202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433004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9115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228600" y="6323111"/>
            <a:ext cx="2805704" cy="307777"/>
          </a:xfrm>
          <a:prstGeom prst="rect">
            <a:avLst/>
          </a:prstGeom>
        </p:spPr>
        <p:txBody>
          <a:bodyPr wrap="square">
            <a:spAutoFit/>
          </a:bodyPr>
          <a:lstStyle/>
          <a:p>
            <a:r>
              <a:rPr lang="en-IN" sz="1400" b="1" dirty="0"/>
              <a:t>www.anubhavtrainings.com</a:t>
            </a:r>
          </a:p>
        </p:txBody>
      </p:sp>
      <p:pic>
        <p:nvPicPr>
          <p:cNvPr id="4" name="Picture 3">
            <a:extLst>
              <a:ext uri="{FF2B5EF4-FFF2-40B4-BE49-F238E27FC236}">
                <a16:creationId xmlns:a16="http://schemas.microsoft.com/office/drawing/2014/main" id="{B632F133-AC7B-4BFC-9A60-F9C1BF83B8C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15400" y="152400"/>
            <a:ext cx="540040" cy="533400"/>
          </a:xfrm>
          <a:prstGeom prst="rect">
            <a:avLst/>
          </a:prstGeom>
        </p:spPr>
      </p:pic>
    </p:spTree>
    <p:extLst>
      <p:ext uri="{BB962C8B-B14F-4D97-AF65-F5344CB8AC3E}">
        <p14:creationId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827"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tsv1 (1).png"/>
          <p:cNvPicPr>
            <a:picLocks noChangeAspect="1"/>
          </p:cNvPicPr>
          <p:nvPr userDrawn="1"/>
        </p:nvPicPr>
        <p:blipFill>
          <a:blip r:embed="rId19"/>
          <a:stretch>
            <a:fillRect/>
          </a:stretch>
        </p:blipFill>
        <p:spPr>
          <a:xfrm>
            <a:off x="9144000" y="152400"/>
            <a:ext cx="609600" cy="685800"/>
          </a:xfrm>
          <a:prstGeom prst="rect">
            <a:avLst/>
          </a:prstGeom>
        </p:spPr>
      </p:pic>
      <p:sp>
        <p:nvSpPr>
          <p:cNvPr id="4" name="Rectangle 3"/>
          <p:cNvSpPr/>
          <p:nvPr userDrawn="1"/>
        </p:nvSpPr>
        <p:spPr>
          <a:xfrm>
            <a:off x="228600" y="6356866"/>
            <a:ext cx="2805704" cy="369332"/>
          </a:xfrm>
          <a:prstGeom prst="rect">
            <a:avLst/>
          </a:prstGeom>
        </p:spPr>
        <p:txBody>
          <a:bodyPr wrap="none">
            <a:spAutoFit/>
          </a:bodyPr>
          <a:lstStyle/>
          <a:p>
            <a:r>
              <a:rPr lang="en-IN" dirty="0"/>
              <a:t>www.anubhavtrainings.com</a:t>
            </a:r>
          </a:p>
        </p:txBody>
      </p:sp>
    </p:spTree>
    <p:extLst>
      <p:ext uri="{BB962C8B-B14F-4D97-AF65-F5344CB8AC3E}">
        <p14:creationId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pPr/>
              <a:t>06-06-2023</a:t>
            </a:fld>
            <a:endParaRPr lang="en-IN"/>
          </a:p>
        </p:txBody>
      </p:sp>
      <p:sp>
        <p:nvSpPr>
          <p:cNvPr id="5" name="Footer Placeholder 4">
            <a:extLst>
              <a:ext uri="{FF2B5EF4-FFF2-40B4-BE49-F238E27FC236}">
                <a16:creationId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pPr/>
              <a:t>‹#›</a:t>
            </a:fld>
            <a:endParaRPr lang="en-IN"/>
          </a:p>
        </p:txBody>
      </p:sp>
    </p:spTree>
    <p:extLst>
      <p:ext uri="{BB962C8B-B14F-4D97-AF65-F5344CB8AC3E}">
        <p14:creationId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pPr/>
              <a:t>06-06-2023</a:t>
            </a:fld>
            <a:endParaRPr lang="en-IN"/>
          </a:p>
        </p:txBody>
      </p:sp>
      <p:sp>
        <p:nvSpPr>
          <p:cNvPr id="5" name="Footer Placeholder 4">
            <a:extLst>
              <a:ext uri="{FF2B5EF4-FFF2-40B4-BE49-F238E27FC236}">
                <a16:creationId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pPr/>
              <a:t>‹#›</a:t>
            </a:fld>
            <a:endParaRPr lang="en-IN"/>
          </a:p>
        </p:txBody>
      </p:sp>
    </p:spTree>
    <p:extLst>
      <p:ext uri="{BB962C8B-B14F-4D97-AF65-F5344CB8AC3E}">
        <p14:creationId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hyperlink" Target="https://anubhavtrainings.com/" TargetMode="External"/><Relationship Id="rId3" Type="http://schemas.openxmlformats.org/officeDocument/2006/relationships/image" Target="../media/image12.tiff"/><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6.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e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spcBef>
                <a:spcPts val="0"/>
              </a:spcBef>
              <a:spcAft>
                <a:spcPts val="0"/>
              </a:spcAft>
            </a:pPr>
            <a:endParaRPr lang="en-US" sz="1600" dirty="0">
              <a:effectLst/>
            </a:endParaRPr>
          </a:p>
        </p:txBody>
      </p:sp>
      <p:sp>
        <p:nvSpPr>
          <p:cNvPr id="3" name="TextBox 2"/>
          <p:cNvSpPr txBox="1"/>
          <p:nvPr/>
        </p:nvSpPr>
        <p:spPr>
          <a:xfrm>
            <a:off x="123864" y="1968432"/>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4" name="Picture 3">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1789" y="4719469"/>
            <a:ext cx="1514212" cy="1495594"/>
          </a:xfrm>
          <a:prstGeom prst="rect">
            <a:avLst/>
          </a:prstGeom>
        </p:spPr>
      </p:pic>
      <p:sp>
        <p:nvSpPr>
          <p:cNvPr id="5" name="TextBox 4">
            <a:extLst>
              <a:ext uri="{FF2B5EF4-FFF2-40B4-BE49-F238E27FC236}">
                <a16:creationId xmlns:a16="http://schemas.microsoft.com/office/drawing/2014/main" id="{029AD5CA-C2E2-40A6-8CE6-90DA460ACF0D}"/>
              </a:ext>
            </a:extLst>
          </p:cNvPr>
          <p:cNvSpPr txBox="1"/>
          <p:nvPr/>
        </p:nvSpPr>
        <p:spPr>
          <a:xfrm>
            <a:off x="99703" y="768103"/>
            <a:ext cx="8407482" cy="1200329"/>
          </a:xfrm>
          <a:prstGeom prst="rect">
            <a:avLst/>
          </a:prstGeom>
          <a:noFill/>
        </p:spPr>
        <p:txBody>
          <a:bodyPr wrap="square" rtlCol="0">
            <a:spAutoFit/>
          </a:bodyPr>
          <a:lstStyle/>
          <a:p>
            <a:pPr lvl="0"/>
            <a:r>
              <a:rPr lang="en-US" sz="4000" b="1" dirty="0">
                <a:solidFill>
                  <a:srgbClr val="FFC000"/>
                </a:solidFill>
                <a:latin typeface="Arial" panose="020B0604020202020204" pitchFamily="34" charset="0"/>
                <a:cs typeface="Arial" panose="020B0604020202020204" pitchFamily="34" charset="0"/>
              </a:rPr>
              <a:t>SAP S/4HANA Training </a:t>
            </a:r>
          </a:p>
          <a:p>
            <a:pPr lvl="0"/>
            <a:r>
              <a:rPr lang="en-US" sz="3200" dirty="0">
                <a:solidFill>
                  <a:srgbClr val="00B0F0"/>
                </a:solidFill>
                <a:latin typeface="Arial" panose="020B0604020202020204" pitchFamily="34" charset="0"/>
                <a:cs typeface="Arial" panose="020B0604020202020204" pitchFamily="34" charset="0"/>
              </a:rPr>
              <a:t>MASTER DATA GOVERNANCE (SAP MDG)</a:t>
            </a:r>
            <a:endParaRPr lang="en-US" sz="4000" dirty="0">
              <a:solidFill>
                <a:srgbClr val="00B0F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53ED572-8ED0-A520-1D6D-CCAABE91BE1E}"/>
              </a:ext>
            </a:extLst>
          </p:cNvPr>
          <p:cNvSpPr txBox="1"/>
          <p:nvPr/>
        </p:nvSpPr>
        <p:spPr>
          <a:xfrm>
            <a:off x="127580" y="2754572"/>
            <a:ext cx="7340019" cy="1569660"/>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Arial" panose="020B0604020202020204" pitchFamily="34" charset="0"/>
              </a:rPr>
              <a:t>Session- 25</a:t>
            </a:r>
            <a:endParaRPr lang="en-US" sz="3200" b="1" dirty="0">
              <a:solidFill>
                <a:srgbClr val="FFFFFF"/>
              </a:solidFill>
              <a:latin typeface="Arial" panose="020B0604020202020204" pitchFamily="34" charset="0"/>
              <a:cs typeface="Arial" panose="020B0604020202020204" pitchFamily="34" charset="0"/>
            </a:endParaRPr>
          </a:p>
          <a:p>
            <a:r>
              <a:rPr lang="en-US" sz="3200" b="1" dirty="0">
                <a:solidFill>
                  <a:srgbClr val="FFC000"/>
                </a:solidFill>
                <a:latin typeface="Arial" panose="020B0604020202020204" pitchFamily="34" charset="0"/>
                <a:cs typeface="Arial" panose="020B0604020202020204" pitchFamily="34" charset="0"/>
              </a:rPr>
              <a:t>SAP MDG – Enterprise Services</a:t>
            </a:r>
            <a:endParaRPr lang="id-ID" sz="3200" b="1" dirty="0">
              <a:solidFill>
                <a:srgbClr val="FFC000"/>
              </a:solidFill>
              <a:latin typeface="Arial" panose="020B0604020202020204" pitchFamily="34" charset="0"/>
              <a:cs typeface="Arial" panose="020B0604020202020204" pitchFamily="34" charset="0"/>
            </a:endParaRPr>
          </a:p>
          <a:p>
            <a:pPr marL="0" algn="l" rtl="0" eaLnBrk="1" latinLnBrk="0" hangingPunct="1">
              <a:spcBef>
                <a:spcPts val="0"/>
              </a:spcBef>
              <a:spcAft>
                <a:spcPts val="0"/>
              </a:spcAft>
            </a:pPr>
            <a:endParaRPr lang="en-US" sz="3200" b="1" dirty="0">
              <a:solidFill>
                <a:srgbClr val="FFC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413511"/>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b="0" dirty="0"/>
              <a:t>Alternative  -  Technical Setup</a:t>
            </a:r>
          </a:p>
        </p:txBody>
      </p:sp>
      <p:sp>
        <p:nvSpPr>
          <p:cNvPr id="6" name="TextBox 5">
            <a:extLst>
              <a:ext uri="{FF2B5EF4-FFF2-40B4-BE49-F238E27FC236}">
                <a16:creationId xmlns:a16="http://schemas.microsoft.com/office/drawing/2014/main" id="{325B3522-26E4-B622-FED5-B191BA999443}"/>
              </a:ext>
            </a:extLst>
          </p:cNvPr>
          <p:cNvSpPr txBox="1"/>
          <p:nvPr/>
        </p:nvSpPr>
        <p:spPr>
          <a:xfrm>
            <a:off x="457200" y="1988822"/>
            <a:ext cx="9220200" cy="3139321"/>
          </a:xfrm>
          <a:prstGeom prst="rect">
            <a:avLst/>
          </a:prstGeom>
          <a:noFill/>
        </p:spPr>
        <p:txBody>
          <a:bodyPr wrap="square">
            <a:spAutoFit/>
          </a:bodyPr>
          <a:lstStyle/>
          <a:p>
            <a:pPr marL="342900" indent="-342900">
              <a:buAutoNum type="arabicPeriod"/>
            </a:pPr>
            <a:r>
              <a:rPr lang="en-US" dirty="0">
                <a:solidFill>
                  <a:srgbClr val="333333"/>
                </a:solidFill>
                <a:latin typeface="Arial" panose="020B0604020202020204" pitchFamily="34" charset="0"/>
              </a:rPr>
              <a:t>Configuration in single steps – Create service destination</a:t>
            </a:r>
          </a:p>
          <a:p>
            <a:pPr marL="342900" indent="-342900">
              <a:buAutoNum type="arabicPeriod"/>
            </a:pPr>
            <a:endParaRPr lang="en-US" dirty="0">
              <a:solidFill>
                <a:srgbClr val="333333"/>
              </a:solidFill>
              <a:latin typeface="Arial" panose="020B0604020202020204" pitchFamily="34" charset="0"/>
            </a:endParaRPr>
          </a:p>
          <a:p>
            <a:pPr marL="342900" indent="-342900">
              <a:buAutoNum type="alphaLcPeriod"/>
            </a:pPr>
            <a:r>
              <a:rPr lang="en-US" dirty="0">
                <a:solidFill>
                  <a:srgbClr val="333333"/>
                </a:solidFill>
                <a:latin typeface="Arial" panose="020B0604020202020204" pitchFamily="34" charset="0"/>
              </a:rPr>
              <a:t>Service user with role </a:t>
            </a:r>
            <a:r>
              <a:rPr lang="en-IN" b="0" i="0" dirty="0">
                <a:solidFill>
                  <a:srgbClr val="333333"/>
                </a:solidFill>
                <a:effectLst/>
                <a:latin typeface="Arial" panose="020B0604020202020204" pitchFamily="34" charset="0"/>
              </a:rPr>
              <a:t>SAP_BC_WEBSERVCE_SERVICE_USER</a:t>
            </a:r>
          </a:p>
          <a:p>
            <a:pPr marL="342900" indent="-342900">
              <a:buAutoNum type="alphaLcPeriod"/>
            </a:pPr>
            <a:r>
              <a:rPr lang="en-IN" dirty="0">
                <a:solidFill>
                  <a:srgbClr val="333333"/>
                </a:solidFill>
                <a:latin typeface="Arial" panose="020B0604020202020204" pitchFamily="34" charset="0"/>
              </a:rPr>
              <a:t>SM59 - </a:t>
            </a:r>
            <a:r>
              <a:rPr lang="en-US" dirty="0">
                <a:solidFill>
                  <a:srgbClr val="333333"/>
                </a:solidFill>
                <a:latin typeface="Arial" panose="020B0604020202020204" pitchFamily="34" charset="0"/>
              </a:rPr>
              <a:t>C</a:t>
            </a:r>
            <a:r>
              <a:rPr lang="en-US" b="0" i="0" dirty="0">
                <a:solidFill>
                  <a:srgbClr val="333333"/>
                </a:solidFill>
                <a:effectLst/>
                <a:latin typeface="Arial" panose="020B0604020202020204" pitchFamily="34" charset="0"/>
              </a:rPr>
              <a:t>reate a service destination for the service user</a:t>
            </a:r>
            <a:endParaRPr lang="en-US" dirty="0">
              <a:solidFill>
                <a:srgbClr val="333333"/>
              </a:solidFill>
              <a:latin typeface="Arial" panose="020B0604020202020204" pitchFamily="34" charset="0"/>
            </a:endParaRPr>
          </a:p>
          <a:p>
            <a:pPr algn="l"/>
            <a:r>
              <a:rPr lang="en-IN" dirty="0">
                <a:solidFill>
                  <a:srgbClr val="333333"/>
                </a:solidFill>
                <a:latin typeface="Arial" panose="020B0604020202020204" pitchFamily="34" charset="0"/>
              </a:rPr>
              <a:t>      &gt;&gt; </a:t>
            </a:r>
            <a:r>
              <a:rPr lang="en-US" b="0" i="0" dirty="0">
                <a:solidFill>
                  <a:srgbClr val="333333"/>
                </a:solidFill>
                <a:effectLst/>
                <a:latin typeface="Arial" panose="020B0604020202020204" pitchFamily="34" charset="0"/>
              </a:rPr>
              <a:t>ABAP connection of type </a:t>
            </a:r>
            <a:r>
              <a:rPr lang="en-US" b="0" i="1" dirty="0">
                <a:solidFill>
                  <a:srgbClr val="003283"/>
                </a:solidFill>
                <a:effectLst/>
                <a:latin typeface="Arial" panose="020B0604020202020204" pitchFamily="34" charset="0"/>
              </a:rPr>
              <a:t>3, </a:t>
            </a:r>
            <a:r>
              <a:rPr lang="en-US" b="0" i="0" dirty="0">
                <a:solidFill>
                  <a:srgbClr val="333333"/>
                </a:solidFill>
                <a:effectLst/>
                <a:latin typeface="Arial" panose="020B0604020202020204" pitchFamily="34" charset="0"/>
              </a:rPr>
              <a:t>name and the password for the service user, name of the current client</a:t>
            </a:r>
          </a:p>
          <a:p>
            <a:pPr algn="l"/>
            <a:r>
              <a:rPr lang="en-US" dirty="0">
                <a:solidFill>
                  <a:srgbClr val="333333"/>
                </a:solidFill>
                <a:latin typeface="Arial" panose="020B0604020202020204" pitchFamily="34" charset="0"/>
              </a:rPr>
              <a:t>      &gt;&gt; In Field </a:t>
            </a:r>
            <a:r>
              <a:rPr lang="en-US" b="1" dirty="0" err="1">
                <a:solidFill>
                  <a:srgbClr val="333333"/>
                </a:solidFill>
                <a:latin typeface="Arial" panose="020B0604020202020204" pitchFamily="34" charset="0"/>
              </a:rPr>
              <a:t>gRFC</a:t>
            </a:r>
            <a:r>
              <a:rPr lang="en-US" b="1" dirty="0">
                <a:solidFill>
                  <a:srgbClr val="333333"/>
                </a:solidFill>
                <a:latin typeface="Arial" panose="020B0604020202020204" pitchFamily="34" charset="0"/>
              </a:rPr>
              <a:t> Version =</a:t>
            </a:r>
            <a:r>
              <a:rPr lang="en-US" b="0" i="0" dirty="0">
                <a:solidFill>
                  <a:srgbClr val="333333"/>
                </a:solidFill>
                <a:effectLst/>
                <a:latin typeface="Arial" panose="020B0604020202020204" pitchFamily="34" charset="0"/>
              </a:rPr>
              <a:t> </a:t>
            </a:r>
            <a:r>
              <a:rPr lang="en-US" dirty="0">
                <a:solidFill>
                  <a:srgbClr val="333333"/>
                </a:solidFill>
                <a:latin typeface="Arial" panose="020B0604020202020204" pitchFamily="34" charset="0"/>
              </a:rPr>
              <a:t>0 (Classic </a:t>
            </a:r>
            <a:r>
              <a:rPr lang="en-US" dirty="0" err="1">
                <a:solidFill>
                  <a:srgbClr val="333333"/>
                </a:solidFill>
                <a:latin typeface="Arial" panose="020B0604020202020204" pitchFamily="34" charset="0"/>
              </a:rPr>
              <a:t>qRFC</a:t>
            </a:r>
            <a:r>
              <a:rPr lang="en-US" dirty="0">
                <a:solidFill>
                  <a:srgbClr val="333333"/>
                </a:solidFill>
                <a:latin typeface="Arial" panose="020B0604020202020204" pitchFamily="34" charset="0"/>
              </a:rPr>
              <a:t>)</a:t>
            </a:r>
          </a:p>
          <a:p>
            <a:pPr algn="l"/>
            <a:r>
              <a:rPr lang="en-US" dirty="0">
                <a:solidFill>
                  <a:srgbClr val="333333"/>
                </a:solidFill>
                <a:latin typeface="Arial" panose="020B0604020202020204" pitchFamily="34" charset="0"/>
              </a:rPr>
              <a:t>      &gt;&gt; </a:t>
            </a:r>
            <a:r>
              <a:rPr lang="en-US" b="0" i="0" dirty="0">
                <a:solidFill>
                  <a:srgbClr val="333333"/>
                </a:solidFill>
                <a:effectLst/>
                <a:latin typeface="Arial" panose="020B0604020202020204" pitchFamily="34" charset="0"/>
              </a:rPr>
              <a:t>Choose </a:t>
            </a:r>
            <a:r>
              <a:rPr lang="en-US" b="1" dirty="0">
                <a:solidFill>
                  <a:srgbClr val="333333"/>
                </a:solidFill>
                <a:latin typeface="Arial" panose="020B0604020202020204" pitchFamily="34" charset="0"/>
              </a:rPr>
              <a:t>Remote Login </a:t>
            </a:r>
            <a:r>
              <a:rPr lang="en-US" dirty="0">
                <a:solidFill>
                  <a:srgbClr val="333333"/>
                </a:solidFill>
                <a:latin typeface="Arial" panose="020B0604020202020204" pitchFamily="34" charset="0"/>
              </a:rPr>
              <a:t>to </a:t>
            </a:r>
            <a:r>
              <a:rPr lang="en-US" b="0" i="0" dirty="0">
                <a:solidFill>
                  <a:srgbClr val="333333"/>
                </a:solidFill>
                <a:effectLst/>
                <a:latin typeface="Arial" panose="020B0604020202020204" pitchFamily="34" charset="0"/>
              </a:rPr>
              <a:t>check the settings</a:t>
            </a:r>
          </a:p>
          <a:p>
            <a:pPr algn="l"/>
            <a:r>
              <a:rPr lang="en-US" dirty="0">
                <a:solidFill>
                  <a:srgbClr val="333333"/>
                </a:solidFill>
                <a:latin typeface="Arial" panose="020B0604020202020204" pitchFamily="34" charset="0"/>
              </a:rPr>
              <a:t>c. </a:t>
            </a:r>
            <a:r>
              <a:rPr lang="en-US" b="0" i="0" dirty="0">
                <a:solidFill>
                  <a:srgbClr val="333333"/>
                </a:solidFill>
                <a:effectLst/>
                <a:latin typeface="Arial" panose="020B0604020202020204" pitchFamily="34" charset="0"/>
              </a:rPr>
              <a:t>Register the name of the destination using the SRT_ADMIN report</a:t>
            </a:r>
          </a:p>
          <a:p>
            <a:pPr algn="l"/>
            <a:r>
              <a:rPr lang="en-US" dirty="0">
                <a:solidFill>
                  <a:srgbClr val="333333"/>
                </a:solidFill>
                <a:latin typeface="Arial" panose="020B0604020202020204" pitchFamily="34" charset="0"/>
              </a:rPr>
              <a:t>       &gt;&gt; F</a:t>
            </a:r>
            <a:r>
              <a:rPr lang="en-US" b="0" i="0" dirty="0">
                <a:solidFill>
                  <a:srgbClr val="333333"/>
                </a:solidFill>
                <a:effectLst/>
                <a:latin typeface="Arial" panose="020B0604020202020204" pitchFamily="34" charset="0"/>
              </a:rPr>
              <a:t>ield </a:t>
            </a:r>
            <a:r>
              <a:rPr lang="en-US" b="1" dirty="0">
                <a:solidFill>
                  <a:srgbClr val="333333"/>
                </a:solidFill>
                <a:latin typeface="Arial" panose="020B0604020202020204" pitchFamily="34" charset="0"/>
              </a:rPr>
              <a:t>Name of ABAP Connection, </a:t>
            </a:r>
            <a:r>
              <a:rPr lang="en-US" b="0" i="0" dirty="0">
                <a:solidFill>
                  <a:srgbClr val="333333"/>
                </a:solidFill>
                <a:effectLst/>
                <a:latin typeface="Arial" panose="020B0604020202020204" pitchFamily="34" charset="0"/>
              </a:rPr>
              <a:t>checkbox </a:t>
            </a:r>
            <a:r>
              <a:rPr lang="en-US" b="1" dirty="0">
                <a:solidFill>
                  <a:srgbClr val="333333"/>
                </a:solidFill>
                <a:latin typeface="Arial" panose="020B0604020202020204" pitchFamily="34" charset="0"/>
              </a:rPr>
              <a:t>Register ABAP Connection </a:t>
            </a:r>
            <a:r>
              <a:rPr lang="en-US" b="0" i="0" dirty="0">
                <a:solidFill>
                  <a:srgbClr val="333333"/>
                </a:solidFill>
                <a:effectLst/>
                <a:latin typeface="Arial" panose="020B0604020202020204" pitchFamily="34" charset="0"/>
              </a:rPr>
              <a:t>and execute the report</a:t>
            </a:r>
            <a:endParaRPr lang="en-IN" dirty="0">
              <a:solidFill>
                <a:srgbClr val="333333"/>
              </a:solidFill>
              <a:latin typeface="Arial" panose="020B0604020202020204" pitchFamily="34" charset="0"/>
            </a:endParaRPr>
          </a:p>
        </p:txBody>
      </p:sp>
    </p:spTree>
    <p:extLst>
      <p:ext uri="{BB962C8B-B14F-4D97-AF65-F5344CB8AC3E}">
        <p14:creationId xmlns:p14="http://schemas.microsoft.com/office/powerpoint/2010/main" val="123323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413511"/>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b="0" dirty="0"/>
              <a:t>Alternative  -  Technical Setup</a:t>
            </a:r>
          </a:p>
        </p:txBody>
      </p:sp>
      <p:sp>
        <p:nvSpPr>
          <p:cNvPr id="6" name="TextBox 5">
            <a:extLst>
              <a:ext uri="{FF2B5EF4-FFF2-40B4-BE49-F238E27FC236}">
                <a16:creationId xmlns:a16="http://schemas.microsoft.com/office/drawing/2014/main" id="{325B3522-26E4-B622-FED5-B191BA999443}"/>
              </a:ext>
            </a:extLst>
          </p:cNvPr>
          <p:cNvSpPr txBox="1"/>
          <p:nvPr/>
        </p:nvSpPr>
        <p:spPr>
          <a:xfrm>
            <a:off x="428625" y="1988822"/>
            <a:ext cx="9220200" cy="3416320"/>
          </a:xfrm>
          <a:prstGeom prst="rect">
            <a:avLst/>
          </a:prstGeom>
          <a:noFill/>
        </p:spPr>
        <p:txBody>
          <a:bodyPr wrap="square">
            <a:spAutoFit/>
          </a:bodyPr>
          <a:lstStyle/>
          <a:p>
            <a:pPr algn="l"/>
            <a:r>
              <a:rPr lang="en-IN" dirty="0">
                <a:solidFill>
                  <a:srgbClr val="333333"/>
                </a:solidFill>
                <a:latin typeface="Arial" panose="020B0604020202020204" pitchFamily="34" charset="0"/>
              </a:rPr>
              <a:t>2. </a:t>
            </a:r>
            <a:r>
              <a:rPr lang="en-US" dirty="0">
                <a:solidFill>
                  <a:srgbClr val="333333"/>
                </a:solidFill>
                <a:latin typeface="Arial" panose="020B0604020202020204" pitchFamily="34" charset="0"/>
              </a:rPr>
              <a:t>P</a:t>
            </a:r>
            <a:r>
              <a:rPr lang="en-US" b="0" i="0" dirty="0">
                <a:solidFill>
                  <a:srgbClr val="333333"/>
                </a:solidFill>
                <a:effectLst/>
                <a:latin typeface="Arial" panose="020B0604020202020204" pitchFamily="34" charset="0"/>
              </a:rPr>
              <a:t>erform the settings for the </a:t>
            </a:r>
            <a:r>
              <a:rPr lang="en-US" b="0" i="0" dirty="0" err="1">
                <a:solidFill>
                  <a:srgbClr val="333333"/>
                </a:solidFill>
                <a:effectLst/>
                <a:latin typeface="Arial" panose="020B0604020202020204" pitchFamily="34" charset="0"/>
              </a:rPr>
              <a:t>bgRFC</a:t>
            </a:r>
            <a:endParaRPr lang="en-US" b="0" i="0" dirty="0">
              <a:solidFill>
                <a:srgbClr val="333333"/>
              </a:solidFill>
              <a:effectLst/>
              <a:latin typeface="Arial" panose="020B0604020202020204" pitchFamily="34" charset="0"/>
            </a:endParaRPr>
          </a:p>
          <a:p>
            <a:pPr algn="l"/>
            <a:r>
              <a:rPr lang="en-US" dirty="0">
                <a:solidFill>
                  <a:srgbClr val="333333"/>
                </a:solidFill>
                <a:latin typeface="Arial" panose="020B0604020202020204" pitchFamily="34" charset="0"/>
              </a:rPr>
              <a:t>   </a:t>
            </a:r>
          </a:p>
          <a:p>
            <a:pPr algn="l"/>
            <a:r>
              <a:rPr lang="en-US" dirty="0">
                <a:solidFill>
                  <a:srgbClr val="333333"/>
                </a:solidFill>
                <a:latin typeface="Arial" panose="020B0604020202020204" pitchFamily="34" charset="0"/>
              </a:rPr>
              <a:t>a. </a:t>
            </a:r>
            <a:r>
              <a:rPr lang="en-IN" dirty="0">
                <a:solidFill>
                  <a:srgbClr val="333333"/>
                </a:solidFill>
                <a:latin typeface="Arial" panose="020B0604020202020204" pitchFamily="34" charset="0"/>
              </a:rPr>
              <a:t>T</a:t>
            </a:r>
            <a:r>
              <a:rPr lang="en-IN" b="0" i="0" dirty="0">
                <a:solidFill>
                  <a:srgbClr val="333333"/>
                </a:solidFill>
                <a:effectLst/>
                <a:latin typeface="Arial" panose="020B0604020202020204" pitchFamily="34" charset="0"/>
              </a:rPr>
              <a:t>ransaction </a:t>
            </a:r>
            <a:r>
              <a:rPr lang="en-IN" b="1" i="0" dirty="0">
                <a:solidFill>
                  <a:srgbClr val="333333"/>
                </a:solidFill>
                <a:effectLst/>
                <a:latin typeface="Arial" panose="020B0604020202020204" pitchFamily="34" charset="0"/>
              </a:rPr>
              <a:t>SBGRF CCONF</a:t>
            </a:r>
            <a:r>
              <a:rPr lang="en-US" b="1" dirty="0">
                <a:solidFill>
                  <a:srgbClr val="333333"/>
                </a:solidFill>
                <a:latin typeface="Arial" panose="020B0604020202020204" pitchFamily="34" charset="0"/>
              </a:rPr>
              <a:t> </a:t>
            </a:r>
            <a:r>
              <a:rPr lang="en-US" dirty="0">
                <a:solidFill>
                  <a:srgbClr val="333333"/>
                </a:solidFill>
                <a:latin typeface="Arial" panose="020B0604020202020204" pitchFamily="34" charset="0"/>
              </a:rPr>
              <a:t>&gt;&gt; Maintain Inbound </a:t>
            </a:r>
            <a:r>
              <a:rPr lang="en-US" dirty="0" err="1">
                <a:solidFill>
                  <a:srgbClr val="333333"/>
                </a:solidFill>
                <a:latin typeface="Arial" panose="020B0604020202020204" pitchFamily="34" charset="0"/>
              </a:rPr>
              <a:t>Dest</a:t>
            </a:r>
            <a:r>
              <a:rPr lang="en-US" dirty="0">
                <a:solidFill>
                  <a:srgbClr val="333333"/>
                </a:solidFill>
                <a:latin typeface="Arial" panose="020B0604020202020204" pitchFamily="34" charset="0"/>
              </a:rPr>
              <a:t>. Choose Create</a:t>
            </a:r>
          </a:p>
          <a:p>
            <a:pPr algn="l"/>
            <a:r>
              <a:rPr lang="en-US" dirty="0">
                <a:solidFill>
                  <a:srgbClr val="333333"/>
                </a:solidFill>
                <a:latin typeface="Arial" panose="020B0604020202020204" pitchFamily="34" charset="0"/>
              </a:rPr>
              <a:t>    (</a:t>
            </a:r>
            <a:r>
              <a:rPr lang="en-IN" b="0" i="0" dirty="0">
                <a:solidFill>
                  <a:srgbClr val="333333"/>
                </a:solidFill>
                <a:effectLst/>
                <a:latin typeface="Arial" panose="020B0604020202020204" pitchFamily="34" charset="0"/>
              </a:rPr>
              <a:t>WS_INBOUND_DEST</a:t>
            </a:r>
            <a:r>
              <a:rPr lang="en-US" b="0" i="0" dirty="0">
                <a:solidFill>
                  <a:srgbClr val="333333"/>
                </a:solidFill>
                <a:effectLst/>
                <a:latin typeface="Arial" panose="020B0604020202020204" pitchFamily="34" charset="0"/>
              </a:rPr>
              <a:t>)</a:t>
            </a:r>
            <a:r>
              <a:rPr lang="en-US" dirty="0">
                <a:solidFill>
                  <a:srgbClr val="333333"/>
                </a:solidFill>
                <a:latin typeface="Arial" panose="020B0604020202020204" pitchFamily="34" charset="0"/>
              </a:rPr>
              <a:t>  </a:t>
            </a:r>
          </a:p>
          <a:p>
            <a:pPr algn="l"/>
            <a:endParaRPr lang="en-US" dirty="0">
              <a:solidFill>
                <a:srgbClr val="333333"/>
              </a:solidFill>
              <a:latin typeface="Arial" panose="020B0604020202020204" pitchFamily="34" charset="0"/>
            </a:endParaRPr>
          </a:p>
          <a:p>
            <a:pPr algn="l"/>
            <a:r>
              <a:rPr lang="en-US" dirty="0">
                <a:solidFill>
                  <a:srgbClr val="333333"/>
                </a:solidFill>
                <a:latin typeface="Arial" panose="020B0604020202020204" pitchFamily="34" charset="0"/>
              </a:rPr>
              <a:t>b. S</a:t>
            </a:r>
            <a:r>
              <a:rPr lang="en-US" b="0" i="0" dirty="0">
                <a:solidFill>
                  <a:srgbClr val="333333"/>
                </a:solidFill>
                <a:effectLst/>
                <a:latin typeface="Arial" panose="020B0604020202020204" pitchFamily="34" charset="0"/>
              </a:rPr>
              <a:t>equences of the SOAP runtime are registered using queues. </a:t>
            </a:r>
            <a:r>
              <a:rPr lang="en-US" dirty="0">
                <a:solidFill>
                  <a:srgbClr val="333333"/>
                </a:solidFill>
                <a:latin typeface="Arial" panose="020B0604020202020204" pitchFamily="34" charset="0"/>
              </a:rPr>
              <a:t>Q</a:t>
            </a:r>
            <a:r>
              <a:rPr lang="en-US" b="0" i="0" dirty="0">
                <a:solidFill>
                  <a:srgbClr val="333333"/>
                </a:solidFill>
                <a:effectLst/>
                <a:latin typeface="Arial" panose="020B0604020202020204" pitchFamily="34" charset="0"/>
              </a:rPr>
              <a:t>ueues are assigned a prefix so that they can be uniquely identified.</a:t>
            </a:r>
          </a:p>
          <a:p>
            <a:pPr algn="l"/>
            <a:r>
              <a:rPr lang="en-IN" b="0" i="0" dirty="0">
                <a:solidFill>
                  <a:srgbClr val="333333"/>
                </a:solidFill>
                <a:effectLst/>
                <a:latin typeface="Arial" panose="020B0604020202020204" pitchFamily="34" charset="0"/>
              </a:rPr>
              <a:t>PERSC_</a:t>
            </a:r>
          </a:p>
          <a:p>
            <a:pPr algn="l"/>
            <a:r>
              <a:rPr lang="en-IN" b="0" i="0" dirty="0">
                <a:solidFill>
                  <a:srgbClr val="333333"/>
                </a:solidFill>
                <a:effectLst/>
                <a:latin typeface="Arial" panose="020B0604020202020204" pitchFamily="34" charset="0"/>
              </a:rPr>
              <a:t>PERSP_</a:t>
            </a:r>
          </a:p>
          <a:p>
            <a:pPr algn="l"/>
            <a:r>
              <a:rPr lang="en-IN" b="0" i="0" dirty="0">
                <a:solidFill>
                  <a:srgbClr val="333333"/>
                </a:solidFill>
                <a:effectLst/>
                <a:latin typeface="Arial" panose="020B0604020202020204" pitchFamily="34" charset="0"/>
              </a:rPr>
              <a:t>SRTQC_</a:t>
            </a:r>
          </a:p>
          <a:p>
            <a:pPr algn="l"/>
            <a:r>
              <a:rPr lang="en-IN" b="0" i="0" dirty="0">
                <a:solidFill>
                  <a:srgbClr val="333333"/>
                </a:solidFill>
                <a:effectLst/>
                <a:latin typeface="Arial" panose="020B0604020202020204" pitchFamily="34" charset="0"/>
              </a:rPr>
              <a:t>SRTQP_</a:t>
            </a:r>
          </a:p>
          <a:p>
            <a:pPr algn="l"/>
            <a:r>
              <a:rPr lang="en-IN" b="0" i="0" dirty="0">
                <a:solidFill>
                  <a:srgbClr val="333333"/>
                </a:solidFill>
                <a:effectLst/>
                <a:latin typeface="Arial" panose="020B0604020202020204" pitchFamily="34" charset="0"/>
              </a:rPr>
              <a:t>SRTQS_</a:t>
            </a:r>
            <a:endParaRPr lang="en-IN" dirty="0">
              <a:solidFill>
                <a:srgbClr val="333333"/>
              </a:solidFill>
              <a:latin typeface="Arial" panose="020B0604020202020204" pitchFamily="34" charset="0"/>
            </a:endParaRPr>
          </a:p>
        </p:txBody>
      </p:sp>
    </p:spTree>
    <p:extLst>
      <p:ext uri="{BB962C8B-B14F-4D97-AF65-F5344CB8AC3E}">
        <p14:creationId xmlns:p14="http://schemas.microsoft.com/office/powerpoint/2010/main" val="3306232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413511"/>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b="0" dirty="0"/>
              <a:t>Alternative  -  Technical Setup</a:t>
            </a:r>
          </a:p>
        </p:txBody>
      </p:sp>
      <p:sp>
        <p:nvSpPr>
          <p:cNvPr id="6" name="TextBox 5">
            <a:extLst>
              <a:ext uri="{FF2B5EF4-FFF2-40B4-BE49-F238E27FC236}">
                <a16:creationId xmlns:a16="http://schemas.microsoft.com/office/drawing/2014/main" id="{325B3522-26E4-B622-FED5-B191BA999443}"/>
              </a:ext>
            </a:extLst>
          </p:cNvPr>
          <p:cNvSpPr txBox="1"/>
          <p:nvPr/>
        </p:nvSpPr>
        <p:spPr>
          <a:xfrm>
            <a:off x="428625" y="1988822"/>
            <a:ext cx="9220200" cy="923330"/>
          </a:xfrm>
          <a:prstGeom prst="rect">
            <a:avLst/>
          </a:prstGeom>
          <a:noFill/>
        </p:spPr>
        <p:txBody>
          <a:bodyPr wrap="square">
            <a:spAutoFit/>
          </a:bodyPr>
          <a:lstStyle/>
          <a:p>
            <a:r>
              <a:rPr lang="en-IN" dirty="0">
                <a:solidFill>
                  <a:srgbClr val="333333"/>
                </a:solidFill>
                <a:latin typeface="Arial" panose="020B0604020202020204" pitchFamily="34" charset="0"/>
              </a:rPr>
              <a:t>3. Checking the Configuration</a:t>
            </a:r>
          </a:p>
          <a:p>
            <a:pPr algn="l"/>
            <a:endParaRPr lang="en-US" b="0" i="0" dirty="0">
              <a:solidFill>
                <a:srgbClr val="333333"/>
              </a:solidFill>
              <a:effectLst/>
              <a:latin typeface="Arial" panose="020B0604020202020204" pitchFamily="34" charset="0"/>
            </a:endParaRPr>
          </a:p>
          <a:p>
            <a:pPr algn="l"/>
            <a:r>
              <a:rPr lang="en-IN" dirty="0">
                <a:solidFill>
                  <a:srgbClr val="333333"/>
                </a:solidFill>
                <a:latin typeface="Arial" panose="020B0604020202020204" pitchFamily="34" charset="0"/>
              </a:rPr>
              <a:t>    &gt;&gt; R</a:t>
            </a:r>
            <a:r>
              <a:rPr lang="en-IN" b="0" i="0" dirty="0">
                <a:solidFill>
                  <a:srgbClr val="333333"/>
                </a:solidFill>
                <a:effectLst/>
                <a:latin typeface="Arial" panose="020B0604020202020204" pitchFamily="34" charset="0"/>
              </a:rPr>
              <a:t>eport </a:t>
            </a:r>
            <a:r>
              <a:rPr lang="en-IN" b="1" i="0" dirty="0">
                <a:solidFill>
                  <a:srgbClr val="333333"/>
                </a:solidFill>
                <a:effectLst/>
                <a:latin typeface="Courier New" panose="02070309020205020404" pitchFamily="49" charset="0"/>
              </a:rPr>
              <a:t>SRT_ADMIN_CHECK</a:t>
            </a:r>
            <a:endParaRPr lang="en-IN" b="1" dirty="0">
              <a:solidFill>
                <a:srgbClr val="333333"/>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11F13198-3C28-1ACB-0963-90DE52B9B433}"/>
              </a:ext>
            </a:extLst>
          </p:cNvPr>
          <p:cNvGraphicFramePr>
            <a:graphicFrameLocks noGrp="1"/>
          </p:cNvGraphicFramePr>
          <p:nvPr>
            <p:extLst>
              <p:ext uri="{D42A27DB-BD31-4B8C-83A1-F6EECF244321}">
                <p14:modId xmlns:p14="http://schemas.microsoft.com/office/powerpoint/2010/main" val="1963153743"/>
              </p:ext>
            </p:extLst>
          </p:nvPr>
        </p:nvGraphicFramePr>
        <p:xfrm>
          <a:off x="900112" y="3118131"/>
          <a:ext cx="7572376" cy="3068320"/>
        </p:xfrm>
        <a:graphic>
          <a:graphicData uri="http://schemas.openxmlformats.org/drawingml/2006/table">
            <a:tbl>
              <a:tblPr/>
              <a:tblGrid>
                <a:gridCol w="2590800">
                  <a:extLst>
                    <a:ext uri="{9D8B030D-6E8A-4147-A177-3AD203B41FA5}">
                      <a16:colId xmlns:a16="http://schemas.microsoft.com/office/drawing/2014/main" val="1367260631"/>
                    </a:ext>
                  </a:extLst>
                </a:gridCol>
                <a:gridCol w="4981576">
                  <a:extLst>
                    <a:ext uri="{9D8B030D-6E8A-4147-A177-3AD203B41FA5}">
                      <a16:colId xmlns:a16="http://schemas.microsoft.com/office/drawing/2014/main" val="3150218069"/>
                    </a:ext>
                  </a:extLst>
                </a:gridCol>
              </a:tblGrid>
              <a:tr h="246062">
                <a:tc>
                  <a:txBody>
                    <a:bodyPr/>
                    <a:lstStyle/>
                    <a:p>
                      <a:pPr algn="ctr" fontAlgn="t"/>
                      <a:r>
                        <a:rPr lang="en-IN" sz="1800">
                          <a:solidFill>
                            <a:srgbClr val="333333"/>
                          </a:solidFill>
                          <a:effectLst/>
                        </a:rPr>
                        <a:t>Area:</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tc>
                  <a:txBody>
                    <a:bodyPr/>
                    <a:lstStyle/>
                    <a:p>
                      <a:pPr algn="ctr" fontAlgn="t"/>
                      <a:r>
                        <a:rPr lang="en-IN" sz="1800" dirty="0">
                          <a:solidFill>
                            <a:srgbClr val="333333"/>
                          </a:solidFill>
                          <a:effectLst/>
                        </a:rPr>
                        <a:t>Check:</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1637665502"/>
                  </a:ext>
                </a:extLst>
              </a:tr>
              <a:tr h="1657106">
                <a:tc>
                  <a:txBody>
                    <a:bodyPr/>
                    <a:lstStyle/>
                    <a:p>
                      <a:pPr fontAlgn="t"/>
                      <a:r>
                        <a:rPr lang="en-IN" sz="1800" dirty="0">
                          <a:solidFill>
                            <a:srgbClr val="333333"/>
                          </a:solidFill>
                          <a:effectLst/>
                        </a:rPr>
                        <a:t>System-Related Settings</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800" dirty="0">
                          <a:solidFill>
                            <a:srgbClr val="333333"/>
                          </a:solidFill>
                          <a:effectLst/>
                          <a:latin typeface="Arial" panose="020B0604020202020204" pitchFamily="34" charset="0"/>
                        </a:rPr>
                        <a:t>Service Destination</a:t>
                      </a:r>
                    </a:p>
                    <a:p>
                      <a:pPr algn="l" fontAlgn="t">
                        <a:buFont typeface="Arial" panose="020B0604020202020204" pitchFamily="34" charset="0"/>
                        <a:buChar char="•"/>
                      </a:pPr>
                      <a:r>
                        <a:rPr lang="en-IN" sz="1800" dirty="0" err="1">
                          <a:solidFill>
                            <a:srgbClr val="333333"/>
                          </a:solidFill>
                          <a:effectLst/>
                          <a:latin typeface="Arial" panose="020B0604020202020204" pitchFamily="34" charset="0"/>
                        </a:rPr>
                        <a:t>bgRFC</a:t>
                      </a:r>
                      <a:r>
                        <a:rPr lang="en-IN" sz="1800" dirty="0">
                          <a:solidFill>
                            <a:srgbClr val="333333"/>
                          </a:solidFill>
                          <a:effectLst/>
                          <a:latin typeface="Arial" panose="020B0604020202020204" pitchFamily="34" charset="0"/>
                        </a:rPr>
                        <a:t> Settings (inbound destination, supervisor destination)</a:t>
                      </a:r>
                    </a:p>
                    <a:p>
                      <a:pPr algn="l" fontAlgn="t">
                        <a:buFont typeface="Arial" panose="020B0604020202020204" pitchFamily="34" charset="0"/>
                        <a:buChar char="•"/>
                      </a:pPr>
                      <a:r>
                        <a:rPr lang="en-IN" sz="1800" dirty="0">
                          <a:solidFill>
                            <a:srgbClr val="333333"/>
                          </a:solidFill>
                          <a:effectLst/>
                          <a:latin typeface="Arial" panose="020B0604020202020204" pitchFamily="34" charset="0"/>
                        </a:rPr>
                        <a:t>Job Runtime Management</a:t>
                      </a:r>
                    </a:p>
                    <a:p>
                      <a:pPr algn="l" fontAlgn="t">
                        <a:buFont typeface="Arial" panose="020B0604020202020204" pitchFamily="34" charset="0"/>
                        <a:buChar char="•"/>
                      </a:pPr>
                      <a:r>
                        <a:rPr lang="en-IN" sz="1800" dirty="0">
                          <a:solidFill>
                            <a:srgbClr val="333333"/>
                          </a:solidFill>
                          <a:effectLst/>
                          <a:latin typeface="Arial" panose="020B0604020202020204" pitchFamily="34" charset="0"/>
                        </a:rPr>
                        <a:t>Task Watcher</a:t>
                      </a:r>
                    </a:p>
                    <a:p>
                      <a:pPr algn="l" fontAlgn="t">
                        <a:buFont typeface="Arial" panose="020B0604020202020204" pitchFamily="34" charset="0"/>
                        <a:buChar char="•"/>
                      </a:pPr>
                      <a:r>
                        <a:rPr lang="en-IN" sz="1800" dirty="0">
                          <a:solidFill>
                            <a:srgbClr val="333333"/>
                          </a:solidFill>
                          <a:effectLst/>
                          <a:latin typeface="Arial" panose="020B0604020202020204" pitchFamily="34" charset="0"/>
                        </a:rPr>
                        <a:t>Data Collector for Payload Trace</a:t>
                      </a:r>
                    </a:p>
                    <a:p>
                      <a:pPr algn="l" fontAlgn="t">
                        <a:buFont typeface="Arial" panose="020B0604020202020204" pitchFamily="34" charset="0"/>
                        <a:buChar char="•"/>
                      </a:pPr>
                      <a:r>
                        <a:rPr lang="en-IN" sz="1800" dirty="0">
                          <a:solidFill>
                            <a:srgbClr val="333333"/>
                          </a:solidFill>
                          <a:effectLst/>
                          <a:latin typeface="Arial" panose="020B0604020202020204" pitchFamily="34" charset="0"/>
                        </a:rPr>
                        <a:t>ICF node for SOAP runtime</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776067303"/>
                  </a:ext>
                </a:extLst>
              </a:tr>
              <a:tr h="246062">
                <a:tc>
                  <a:txBody>
                    <a:bodyPr/>
                    <a:lstStyle/>
                    <a:p>
                      <a:pPr fontAlgn="t"/>
                      <a:r>
                        <a:rPr lang="en-IN" sz="1800">
                          <a:solidFill>
                            <a:srgbClr val="333333"/>
                          </a:solidFill>
                          <a:effectLst/>
                        </a:rPr>
                        <a:t>Client-Specific Settings</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tc>
                  <a:txBody>
                    <a:bodyPr/>
                    <a:lstStyle/>
                    <a:p>
                      <a:pPr algn="l" fontAlgn="t"/>
                      <a:r>
                        <a:rPr lang="en-IN" sz="1800">
                          <a:solidFill>
                            <a:srgbClr val="333333"/>
                          </a:solidFill>
                          <a:effectLst/>
                        </a:rPr>
                        <a:t>Service Destinations for All Clients</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3092611898"/>
                  </a:ext>
                </a:extLst>
              </a:tr>
              <a:tr h="481236">
                <a:tc>
                  <a:txBody>
                    <a:bodyPr/>
                    <a:lstStyle/>
                    <a:p>
                      <a:pPr fontAlgn="t"/>
                      <a:r>
                        <a:rPr lang="en-IN" sz="1800">
                          <a:solidFill>
                            <a:srgbClr val="333333"/>
                          </a:solidFill>
                          <a:effectLst/>
                        </a:rPr>
                        <a:t>Client-Specific Functions</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tc>
                  <a:txBody>
                    <a:bodyPr/>
                    <a:lstStyle/>
                    <a:p>
                      <a:pPr algn="l" fontAlgn="t"/>
                      <a:r>
                        <a:rPr lang="en-US" sz="1800" dirty="0">
                          <a:solidFill>
                            <a:srgbClr val="333333"/>
                          </a:solidFill>
                          <a:effectLst/>
                        </a:rPr>
                        <a:t>Test Execution for Service Destination with Authorization Check</a:t>
                      </a:r>
                    </a:p>
                  </a:txBody>
                  <a:tcPr marL="31750" marR="25400" marT="6350" marB="6350">
                    <a:lnL w="6350" cap="flat" cmpd="sng" algn="ctr">
                      <a:solidFill>
                        <a:srgbClr val="D6D7D6"/>
                      </a:solidFill>
                      <a:prstDash val="solid"/>
                      <a:round/>
                      <a:headEnd type="none" w="med" len="med"/>
                      <a:tailEnd type="none" w="med" len="med"/>
                    </a:lnL>
                    <a:lnR w="6350" cap="flat" cmpd="sng" algn="ctr">
                      <a:solidFill>
                        <a:srgbClr val="D6D7D6"/>
                      </a:solidFill>
                      <a:prstDash val="solid"/>
                      <a:round/>
                      <a:headEnd type="none" w="med" len="med"/>
                      <a:tailEnd type="none" w="med" len="med"/>
                    </a:lnR>
                    <a:lnT w="6350" cap="flat" cmpd="sng" algn="ctr">
                      <a:solidFill>
                        <a:srgbClr val="D6D7D6"/>
                      </a:solidFill>
                      <a:prstDash val="solid"/>
                      <a:round/>
                      <a:headEnd type="none" w="med" len="med"/>
                      <a:tailEnd type="none" w="med" len="med"/>
                    </a:lnT>
                    <a:lnB w="635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219897327"/>
                  </a:ext>
                </a:extLst>
              </a:tr>
            </a:tbl>
          </a:graphicData>
        </a:graphic>
      </p:graphicFrame>
      <p:sp>
        <p:nvSpPr>
          <p:cNvPr id="3" name="Rectangle 1">
            <a:extLst>
              <a:ext uri="{FF2B5EF4-FFF2-40B4-BE49-F238E27FC236}">
                <a16:creationId xmlns:a16="http://schemas.microsoft.com/office/drawing/2014/main" id="{D269487E-F9BB-F9CF-1AEA-221E70F5E4DC}"/>
              </a:ext>
            </a:extLst>
          </p:cNvPr>
          <p:cNvSpPr>
            <a:spLocks noChangeArrowheads="1"/>
          </p:cNvSpPr>
          <p:nvPr/>
        </p:nvSpPr>
        <p:spPr bwMode="auto">
          <a:xfrm>
            <a:off x="428625" y="3160574"/>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785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67946" y="1255812"/>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Message Persistency</a:t>
            </a:r>
          </a:p>
        </p:txBody>
      </p:sp>
      <p:sp>
        <p:nvSpPr>
          <p:cNvPr id="6" name="TextBox 5">
            <a:extLst>
              <a:ext uri="{FF2B5EF4-FFF2-40B4-BE49-F238E27FC236}">
                <a16:creationId xmlns:a16="http://schemas.microsoft.com/office/drawing/2014/main" id="{325B3522-26E4-B622-FED5-B191BA999443}"/>
              </a:ext>
            </a:extLst>
          </p:cNvPr>
          <p:cNvSpPr txBox="1"/>
          <p:nvPr/>
        </p:nvSpPr>
        <p:spPr>
          <a:xfrm>
            <a:off x="428625" y="1625144"/>
            <a:ext cx="9220200" cy="1200329"/>
          </a:xfrm>
          <a:prstGeom prst="rect">
            <a:avLst/>
          </a:prstGeom>
          <a:noFill/>
        </p:spPr>
        <p:txBody>
          <a:bodyPr wrap="square">
            <a:spAutoFit/>
          </a:bodyPr>
          <a:lstStyle/>
          <a:p>
            <a:pPr algn="l"/>
            <a:r>
              <a:rPr lang="en-US" b="1" i="0" dirty="0">
                <a:solidFill>
                  <a:srgbClr val="333333"/>
                </a:solidFill>
                <a:effectLst/>
                <a:latin typeface="Arial" panose="020B0604020202020204" pitchFamily="34" charset="0"/>
              </a:rPr>
              <a:t>Use: </a:t>
            </a:r>
          </a:p>
          <a:p>
            <a:pPr algn="l"/>
            <a:endParaRPr lang="en-US" b="1"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All messages in the message monitor (transaction code </a:t>
            </a:r>
            <a:r>
              <a:rPr lang="en-US" b="1" i="0" dirty="0">
                <a:solidFill>
                  <a:srgbClr val="333333"/>
                </a:solidFill>
                <a:effectLst/>
                <a:latin typeface="Courier New" panose="02070309020205020404" pitchFamily="49" charset="0"/>
              </a:rPr>
              <a:t>SRT_MONI</a:t>
            </a:r>
            <a:r>
              <a:rPr lang="en-US" b="0" i="0" dirty="0">
                <a:solidFill>
                  <a:srgbClr val="333333"/>
                </a:solidFill>
                <a:effectLst/>
                <a:latin typeface="Arial" panose="020B0604020202020204" pitchFamily="34" charset="0"/>
              </a:rPr>
              <a:t>) and the column </a:t>
            </a:r>
            <a:r>
              <a:rPr lang="en-US" b="1" dirty="0">
                <a:solidFill>
                  <a:srgbClr val="333333"/>
                </a:solidFill>
                <a:latin typeface="Arial" panose="020B0604020202020204" pitchFamily="34" charset="0"/>
              </a:rPr>
              <a:t>Persistency </a:t>
            </a:r>
            <a:r>
              <a:rPr lang="en-US" b="0" i="0" dirty="0">
                <a:solidFill>
                  <a:srgbClr val="333333"/>
                </a:solidFill>
                <a:effectLst/>
                <a:latin typeface="Arial" panose="020B0604020202020204" pitchFamily="34" charset="0"/>
              </a:rPr>
              <a:t>shows where a message is stored</a:t>
            </a:r>
            <a:endParaRPr lang="en-IN" dirty="0">
              <a:solidFill>
                <a:srgbClr val="333333"/>
              </a:solidFill>
              <a:latin typeface="Arial" panose="020B0604020202020204" pitchFamily="34" charset="0"/>
            </a:endParaRPr>
          </a:p>
        </p:txBody>
      </p:sp>
      <p:sp>
        <p:nvSpPr>
          <p:cNvPr id="3" name="TextBox 2">
            <a:extLst>
              <a:ext uri="{FF2B5EF4-FFF2-40B4-BE49-F238E27FC236}">
                <a16:creationId xmlns:a16="http://schemas.microsoft.com/office/drawing/2014/main" id="{FDD5038F-5314-9E1F-5CD9-EC1AF97B548D}"/>
              </a:ext>
            </a:extLst>
          </p:cNvPr>
          <p:cNvSpPr txBox="1"/>
          <p:nvPr/>
        </p:nvSpPr>
        <p:spPr>
          <a:xfrm>
            <a:off x="419100" y="3010139"/>
            <a:ext cx="6572250" cy="369332"/>
          </a:xfrm>
          <a:prstGeom prst="rect">
            <a:avLst/>
          </a:prstGeom>
          <a:noFill/>
        </p:spPr>
        <p:txBody>
          <a:bodyPr wrap="square">
            <a:spAutoFit/>
          </a:bodyPr>
          <a:lstStyle/>
          <a:p>
            <a:r>
              <a:rPr lang="en-US" b="1" i="0" dirty="0">
                <a:solidFill>
                  <a:srgbClr val="333333"/>
                </a:solidFill>
                <a:effectLst/>
                <a:latin typeface="Arial" panose="020B0604020202020204" pitchFamily="34" charset="0"/>
              </a:rPr>
              <a:t>Web service-specific persistency (WS persistency):</a:t>
            </a:r>
            <a:endParaRPr lang="en-IN" b="1" dirty="0"/>
          </a:p>
        </p:txBody>
      </p:sp>
      <p:sp>
        <p:nvSpPr>
          <p:cNvPr id="7" name="TextBox 6">
            <a:extLst>
              <a:ext uri="{FF2B5EF4-FFF2-40B4-BE49-F238E27FC236}">
                <a16:creationId xmlns:a16="http://schemas.microsoft.com/office/drawing/2014/main" id="{58465FD5-216A-BDD4-ECAA-BB75A9954800}"/>
              </a:ext>
            </a:extLst>
          </p:cNvPr>
          <p:cNvSpPr txBox="1"/>
          <p:nvPr/>
        </p:nvSpPr>
        <p:spPr>
          <a:xfrm>
            <a:off x="438150" y="3374531"/>
            <a:ext cx="9099904" cy="2831544"/>
          </a:xfrm>
          <a:prstGeom prst="rect">
            <a:avLst/>
          </a:prstGeom>
          <a:noFill/>
        </p:spPr>
        <p:txBody>
          <a:bodyPr wrap="square">
            <a:spAutoFit/>
          </a:bodyPr>
          <a:lstStyle/>
          <a:p>
            <a:pPr algn="l">
              <a:buFont typeface="+mj-lt"/>
              <a:buAutoNum type="arabicPeriod"/>
            </a:pPr>
            <a:r>
              <a:rPr lang="en-US" b="0" i="0" dirty="0">
                <a:solidFill>
                  <a:srgbClr val="333333"/>
                </a:solidFill>
                <a:effectLst/>
                <a:latin typeface="Arial" panose="020B0604020202020204" pitchFamily="34" charset="0"/>
              </a:rPr>
              <a:t> Start Web Service Utilities (transaction code </a:t>
            </a:r>
            <a:r>
              <a:rPr lang="en-US" b="1" i="0" dirty="0">
                <a:solidFill>
                  <a:srgbClr val="333333"/>
                </a:solidFill>
                <a:effectLst/>
                <a:latin typeface="Courier New" panose="02070309020205020404" pitchFamily="49" charset="0"/>
              </a:rPr>
              <a:t>SRT_UTIL</a:t>
            </a:r>
            <a:r>
              <a:rPr lang="en-US" b="0" i="0" dirty="0">
                <a:solidFill>
                  <a:srgbClr val="333333"/>
                </a:solidFill>
                <a:effectLst/>
                <a:latin typeface="Arial" panose="020B0604020202020204" pitchFamily="34" charset="0"/>
              </a:rPr>
              <a:t>)</a:t>
            </a:r>
          </a:p>
          <a:p>
            <a:pPr algn="l"/>
            <a:endParaRPr lang="en-US" sz="800" b="0" i="0" dirty="0">
              <a:solidFill>
                <a:srgbClr val="333333"/>
              </a:solidFill>
              <a:effectLst/>
              <a:latin typeface="Arial" panose="020B0604020202020204" pitchFamily="34" charset="0"/>
            </a:endParaRPr>
          </a:p>
          <a:p>
            <a:pPr algn="l"/>
            <a:r>
              <a:rPr lang="en-US" dirty="0">
                <a:solidFill>
                  <a:srgbClr val="333333"/>
                </a:solidFill>
                <a:latin typeface="Arial" panose="020B0604020202020204" pitchFamily="34" charset="0"/>
              </a:rPr>
              <a:t>2. Tools</a:t>
            </a:r>
            <a:r>
              <a:rPr lang="en-US" b="0" i="0" dirty="0">
                <a:solidFill>
                  <a:srgbClr val="333333"/>
                </a:solidFill>
                <a:effectLst/>
                <a:latin typeface="Arial" panose="020B0604020202020204" pitchFamily="34" charset="0"/>
              </a:rPr>
              <a:t> &gt;&gt; </a:t>
            </a:r>
            <a:r>
              <a:rPr lang="en-US" dirty="0">
                <a:solidFill>
                  <a:srgbClr val="333333"/>
                </a:solidFill>
                <a:latin typeface="Arial" panose="020B0604020202020204" pitchFamily="34" charset="0"/>
              </a:rPr>
              <a:t>Global Configuration</a:t>
            </a:r>
          </a:p>
          <a:p>
            <a:pPr algn="l"/>
            <a:r>
              <a:rPr lang="en-US" b="0" i="0" dirty="0">
                <a:solidFill>
                  <a:srgbClr val="333333"/>
                </a:solidFill>
                <a:effectLst/>
                <a:latin typeface="Arial" panose="020B0604020202020204" pitchFamily="34" charset="0"/>
              </a:rPr>
              <a:t>Under </a:t>
            </a:r>
            <a:r>
              <a:rPr lang="en-US" dirty="0">
                <a:solidFill>
                  <a:srgbClr val="333333"/>
                </a:solidFill>
                <a:latin typeface="Arial" panose="020B0604020202020204" pitchFamily="34" charset="0"/>
              </a:rPr>
              <a:t>Message Persistency, </a:t>
            </a:r>
            <a:r>
              <a:rPr lang="en-US" b="0" i="0" dirty="0">
                <a:solidFill>
                  <a:srgbClr val="333333"/>
                </a:solidFill>
                <a:effectLst/>
                <a:latin typeface="Arial" panose="020B0604020202020204" pitchFamily="34" charset="0"/>
              </a:rPr>
              <a:t>you see where your messages are stored.</a:t>
            </a:r>
          </a:p>
          <a:p>
            <a:pPr algn="l"/>
            <a:r>
              <a:rPr lang="en-US" b="0" i="0" dirty="0">
                <a:solidFill>
                  <a:srgbClr val="333333"/>
                </a:solidFill>
                <a:effectLst/>
                <a:latin typeface="Arial" panose="020B0604020202020204" pitchFamily="34" charset="0"/>
              </a:rPr>
              <a:t>If </a:t>
            </a:r>
            <a:r>
              <a:rPr lang="en-US" dirty="0">
                <a:solidFill>
                  <a:srgbClr val="333333"/>
                </a:solidFill>
                <a:latin typeface="Arial" panose="020B0604020202020204" pitchFamily="34" charset="0"/>
              </a:rPr>
              <a:t>WS Persistency </a:t>
            </a:r>
            <a:r>
              <a:rPr lang="en-US" b="0" i="0" dirty="0">
                <a:solidFill>
                  <a:srgbClr val="333333"/>
                </a:solidFill>
                <a:effectLst/>
                <a:latin typeface="Arial" panose="020B0604020202020204" pitchFamily="34" charset="0"/>
              </a:rPr>
              <a:t>is displayed, all of your messages are stored in Web service persistency.</a:t>
            </a:r>
          </a:p>
          <a:p>
            <a:pPr algn="l"/>
            <a:r>
              <a:rPr lang="en-US" b="0" i="0" dirty="0">
                <a:solidFill>
                  <a:srgbClr val="333333"/>
                </a:solidFill>
                <a:effectLst/>
                <a:latin typeface="Arial" panose="020B0604020202020204" pitchFamily="34" charset="0"/>
              </a:rPr>
              <a:t>If </a:t>
            </a:r>
            <a:r>
              <a:rPr lang="en-US" dirty="0">
                <a:solidFill>
                  <a:srgbClr val="333333"/>
                </a:solidFill>
                <a:latin typeface="Arial" panose="020B0604020202020204" pitchFamily="34" charset="0"/>
              </a:rPr>
              <a:t>PI Persistency </a:t>
            </a:r>
            <a:r>
              <a:rPr lang="en-US" b="0" i="0" dirty="0">
                <a:solidFill>
                  <a:srgbClr val="333333"/>
                </a:solidFill>
                <a:effectLst/>
                <a:latin typeface="Arial" panose="020B0604020202020204" pitchFamily="34" charset="0"/>
              </a:rPr>
              <a:t>is displayed, all of your messages are stored in PI Persistency.</a:t>
            </a:r>
          </a:p>
          <a:p>
            <a:pPr algn="l"/>
            <a:r>
              <a:rPr lang="en-US" b="0" i="0" dirty="0">
                <a:solidFill>
                  <a:srgbClr val="333333"/>
                </a:solidFill>
                <a:effectLst/>
                <a:latin typeface="Arial" panose="020B0604020202020204" pitchFamily="34" charset="0"/>
              </a:rPr>
              <a:t>If </a:t>
            </a:r>
            <a:r>
              <a:rPr lang="en-US" dirty="0">
                <a:solidFill>
                  <a:srgbClr val="333333"/>
                </a:solidFill>
                <a:latin typeface="Arial" panose="020B0604020202020204" pitchFamily="34" charset="0"/>
              </a:rPr>
              <a:t>WS and PI Persistency </a:t>
            </a:r>
            <a:r>
              <a:rPr lang="en-US" b="0" i="0" dirty="0">
                <a:solidFill>
                  <a:srgbClr val="333333"/>
                </a:solidFill>
                <a:effectLst/>
                <a:latin typeface="Arial" panose="020B0604020202020204" pitchFamily="34" charset="0"/>
              </a:rPr>
              <a:t>is displayed, both </a:t>
            </a:r>
            <a:r>
              <a:rPr lang="en-US" b="0" i="0" dirty="0" err="1">
                <a:solidFill>
                  <a:srgbClr val="333333"/>
                </a:solidFill>
                <a:effectLst/>
                <a:latin typeface="Arial" panose="020B0604020202020204" pitchFamily="34" charset="0"/>
              </a:rPr>
              <a:t>persistencies</a:t>
            </a:r>
            <a:r>
              <a:rPr lang="en-US" b="0" i="0" dirty="0">
                <a:solidFill>
                  <a:srgbClr val="333333"/>
                </a:solidFill>
                <a:effectLst/>
                <a:latin typeface="Arial" panose="020B0604020202020204" pitchFamily="34" charset="0"/>
              </a:rPr>
              <a:t> are in use</a:t>
            </a:r>
          </a:p>
          <a:p>
            <a:pPr algn="l"/>
            <a:endParaRPr lang="en-US" sz="800"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3. Specify the retention period for messages in Web service Persistency. The default value is 40 days.</a:t>
            </a:r>
          </a:p>
        </p:txBody>
      </p:sp>
    </p:spTree>
    <p:extLst>
      <p:ext uri="{BB962C8B-B14F-4D97-AF65-F5344CB8AC3E}">
        <p14:creationId xmlns:p14="http://schemas.microsoft.com/office/powerpoint/2010/main" val="16498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pic>
        <p:nvPicPr>
          <p:cNvPr id="4" name="Picture 3">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801" y="700790"/>
            <a:ext cx="582318" cy="575158"/>
          </a:xfrm>
          <a:prstGeom prst="rect">
            <a:avLst/>
          </a:prstGeom>
        </p:spPr>
      </p:pic>
      <p:pic>
        <p:nvPicPr>
          <p:cNvPr id="5" name="Picture 4">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6" name="Rounded Rectangle 5">
            <a:extLst>
              <a:ext uri="{FF2B5EF4-FFF2-40B4-BE49-F238E27FC236}">
                <a16:creationId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D415253-65BB-C843-B5D8-DB41A0DCD078}"/>
              </a:ext>
            </a:extLst>
          </p:cNvPr>
          <p:cNvSpPr/>
          <p:nvPr/>
        </p:nvSpPr>
        <p:spPr>
          <a:xfrm>
            <a:off x="2686895" y="3089448"/>
            <a:ext cx="4528292"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a:t>
            </a:r>
            <a:r>
              <a:rPr lang="en-IN" sz="3900" b="1" spc="81">
                <a:solidFill>
                  <a:srgbClr val="FFFFFF"/>
                </a:solidFill>
                <a:latin typeface="Arial" panose="020B0604020202020204" pitchFamily="34" charset="0"/>
                <a:cs typeface="Arial" panose="020B0604020202020204" pitchFamily="34" charset="0"/>
              </a:rPr>
              <a:t>of Session25</a:t>
            </a:r>
            <a:endParaRPr lang="en-IN" sz="3900" b="1" spc="8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6801" y="690023"/>
            <a:ext cx="582318" cy="5751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96" y="642938"/>
            <a:ext cx="1606730" cy="15869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0" y="642937"/>
            <a:ext cx="9903421" cy="3963324"/>
          </a:xfrm>
          <a:prstGeom prst="rect">
            <a:avLst/>
          </a:prstGeom>
        </p:spPr>
      </p:pic>
      <p:sp>
        <p:nvSpPr>
          <p:cNvPr id="5" name="Rectangle 4">
            <a:extLst>
              <a:ext uri="{FF2B5EF4-FFF2-40B4-BE49-F238E27FC236}">
                <a16:creationId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7" name="Rectangle 6">
            <a:extLst>
              <a:ext uri="{FF2B5EF4-FFF2-40B4-BE49-F238E27FC236}">
                <a16:creationId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9" name="Rectangle 8">
            <a:extLst>
              <a:ext uri="{FF2B5EF4-FFF2-40B4-BE49-F238E27FC236}">
                <a16:creationId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10" name="Rectangle 9">
            <a:extLst>
              <a:ext uri="{FF2B5EF4-FFF2-40B4-BE49-F238E27FC236}">
                <a16:creationId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11" name="Picture 10">
            <a:extLst>
              <a:ext uri="{FF2B5EF4-FFF2-40B4-BE49-F238E27FC236}">
                <a16:creationId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449168" y="2495065"/>
            <a:ext cx="520184" cy="520184"/>
          </a:xfrm>
          <a:prstGeom prst="rect">
            <a:avLst/>
          </a:prstGeom>
        </p:spPr>
      </p:pic>
      <p:pic>
        <p:nvPicPr>
          <p:cNvPr id="12" name="Picture 11">
            <a:extLst>
              <a:ext uri="{FF2B5EF4-FFF2-40B4-BE49-F238E27FC236}">
                <a16:creationId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2767714" y="2489314"/>
            <a:ext cx="546084" cy="546084"/>
          </a:xfrm>
          <a:prstGeom prst="rect">
            <a:avLst/>
          </a:prstGeom>
        </p:spPr>
      </p:pic>
      <p:sp>
        <p:nvSpPr>
          <p:cNvPr id="13" name="Rectangle 12"/>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14" name="Rectangle 13">
            <a:extLst>
              <a:ext uri="{FF2B5EF4-FFF2-40B4-BE49-F238E27FC236}">
                <a16:creationId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15" name="Picture 14">
            <a:extLst>
              <a:ext uri="{FF2B5EF4-FFF2-40B4-BE49-F238E27FC236}">
                <a16:creationId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4024102" y="2425864"/>
            <a:ext cx="692321" cy="692321"/>
          </a:xfrm>
          <a:prstGeom prst="rect">
            <a:avLst/>
          </a:prstGeom>
        </p:spPr>
      </p:pic>
      <p:grpSp>
        <p:nvGrpSpPr>
          <p:cNvPr id="16" name="Group 13">
            <a:extLst>
              <a:ext uri="{FF2B5EF4-FFF2-40B4-BE49-F238E27FC236}">
                <a16:creationId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7" name="Picture 16">
              <a:extLst>
                <a:ext uri="{FF2B5EF4-FFF2-40B4-BE49-F238E27FC236}">
                  <a16:creationId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8" name="Picture 17">
              <a:extLst>
                <a:ext uri="{FF2B5EF4-FFF2-40B4-BE49-F238E27FC236}">
                  <a16:creationId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19" name="Rectangle 18">
            <a:extLst>
              <a:ext uri="{FF2B5EF4-FFF2-40B4-BE49-F238E27FC236}">
                <a16:creationId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0" name="Rectangle 19">
            <a:hlinkClick r:id="rId8"/>
            <a:extLst>
              <a:ext uri="{FF2B5EF4-FFF2-40B4-BE49-F238E27FC236}">
                <a16:creationId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1" name="Rectangle 20">
            <a:extLst>
              <a:ext uri="{FF2B5EF4-FFF2-40B4-BE49-F238E27FC236}">
                <a16:creationId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2" name="Picture 21">
            <a:extLst>
              <a:ext uri="{FF2B5EF4-FFF2-40B4-BE49-F238E27FC236}">
                <a16:creationId xmlns:a16="http://schemas.microsoft.com/office/drawing/2014/main" id="{50EE5CC4-6884-48A9-8EE9-C0C15B8FD1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9682" y="1050162"/>
            <a:ext cx="1589803" cy="15702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A4613-6F8A-40A2-B2DE-12F49D2C9098}"/>
              </a:ext>
            </a:extLst>
          </p:cNvPr>
          <p:cNvSpPr txBox="1"/>
          <p:nvPr/>
        </p:nvSpPr>
        <p:spPr>
          <a:xfrm>
            <a:off x="156210" y="109772"/>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4" name="Picture 3">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5" name="Picture 4">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045720"/>
            <a:ext cx="5486306" cy="3074224"/>
          </a:xfrm>
          <a:prstGeom prst="rect">
            <a:avLst/>
          </a:prstGeom>
          <a:scene3d>
            <a:camera prst="perspectiveLeft"/>
            <a:lightRig rig="threePt" dir="t"/>
          </a:scene3d>
        </p:spPr>
      </p:pic>
      <p:pic>
        <p:nvPicPr>
          <p:cNvPr id="6" name="Picture 5">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7" name="Picture 6">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Enterprise Services</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p>
            <a:r>
              <a:rPr lang="en-IN" b="1" dirty="0">
                <a:solidFill>
                  <a:srgbClr val="333333"/>
                </a:solidFill>
                <a:latin typeface="72"/>
              </a:rPr>
              <a:t>S</a:t>
            </a:r>
            <a:r>
              <a:rPr lang="en-IN" b="1" i="0" dirty="0">
                <a:solidFill>
                  <a:srgbClr val="333333"/>
                </a:solidFill>
                <a:effectLst/>
                <a:latin typeface="72"/>
              </a:rPr>
              <a:t>ervices and Service Groups </a:t>
            </a:r>
            <a:endParaRPr lang="en-IN" b="1" dirty="0"/>
          </a:p>
        </p:txBody>
      </p:sp>
      <p:sp>
        <p:nvSpPr>
          <p:cNvPr id="12" name="TextBox 11">
            <a:extLst>
              <a:ext uri="{FF2B5EF4-FFF2-40B4-BE49-F238E27FC236}">
                <a16:creationId xmlns:a16="http://schemas.microsoft.com/office/drawing/2014/main" id="{6E634BCD-69D2-ED9D-0426-A5553E76FC18}"/>
              </a:ext>
            </a:extLst>
          </p:cNvPr>
          <p:cNvSpPr txBox="1"/>
          <p:nvPr/>
        </p:nvSpPr>
        <p:spPr>
          <a:xfrm>
            <a:off x="381280" y="1258611"/>
            <a:ext cx="8534119" cy="1754326"/>
          </a:xfrm>
          <a:prstGeom prst="rect">
            <a:avLst/>
          </a:prstGeom>
          <a:noFill/>
        </p:spPr>
        <p:txBody>
          <a:bodyPr wrap="square">
            <a:spAutoFit/>
          </a:bodyPr>
          <a:lstStyle/>
          <a:p>
            <a:r>
              <a:rPr lang="en-US" b="1" i="0" dirty="0">
                <a:solidFill>
                  <a:srgbClr val="333333"/>
                </a:solidFill>
                <a:effectLst/>
                <a:latin typeface="72"/>
              </a:rPr>
              <a:t>Message inbound processing </a:t>
            </a:r>
            <a:r>
              <a:rPr lang="en-US" b="0" i="0" dirty="0">
                <a:solidFill>
                  <a:srgbClr val="333333"/>
                </a:solidFill>
                <a:effectLst/>
                <a:latin typeface="72"/>
              </a:rPr>
              <a:t>in the master data client and server systems</a:t>
            </a:r>
          </a:p>
          <a:p>
            <a:pPr marL="342900" indent="-342900">
              <a:buAutoNum type="arabicPeriod"/>
            </a:pPr>
            <a:endParaRPr lang="en-US" dirty="0">
              <a:solidFill>
                <a:srgbClr val="333333"/>
              </a:solidFill>
              <a:latin typeface="72"/>
            </a:endParaRPr>
          </a:p>
          <a:p>
            <a:pPr marL="342900" indent="-342900">
              <a:buFont typeface="Arial" panose="020B0604020202020204" pitchFamily="34" charset="0"/>
              <a:buChar char="•"/>
            </a:pPr>
            <a:r>
              <a:rPr lang="en-IN" b="0" i="0" dirty="0" err="1">
                <a:solidFill>
                  <a:srgbClr val="333333"/>
                </a:solidFill>
                <a:effectLst/>
                <a:latin typeface="Monaco"/>
              </a:rPr>
              <a:t>ProductMDMBulkReplicateRequest_In</a:t>
            </a:r>
            <a:endParaRPr lang="en-IN" b="0" i="0" dirty="0">
              <a:solidFill>
                <a:srgbClr val="333333"/>
              </a:solidFill>
              <a:effectLst/>
              <a:latin typeface="72"/>
            </a:endParaRPr>
          </a:p>
          <a:p>
            <a:pPr marL="342900" indent="-342900">
              <a:buFont typeface="Arial" panose="020B0604020202020204" pitchFamily="34" charset="0"/>
              <a:buChar char="•"/>
            </a:pPr>
            <a:r>
              <a:rPr lang="en-IN" b="0" i="0" dirty="0">
                <a:solidFill>
                  <a:srgbClr val="333333"/>
                </a:solidFill>
                <a:effectLst/>
                <a:latin typeface="Monaco"/>
              </a:rPr>
              <a:t>[</a:t>
            </a:r>
            <a:r>
              <a:rPr lang="en-IN" b="0" i="0" dirty="0" err="1">
                <a:solidFill>
                  <a:srgbClr val="333333"/>
                </a:solidFill>
                <a:effectLst/>
                <a:latin typeface="Monaco"/>
              </a:rPr>
              <a:t>ProductMDMBulkReplicateConfirmation_In</a:t>
            </a:r>
            <a:r>
              <a:rPr lang="en-IN" b="0" i="0" dirty="0">
                <a:solidFill>
                  <a:srgbClr val="333333"/>
                </a:solidFill>
                <a:effectLst/>
                <a:latin typeface="Monaco"/>
              </a:rPr>
              <a:t>]</a:t>
            </a:r>
          </a:p>
          <a:p>
            <a:pPr marL="342900" indent="-342900">
              <a:buFont typeface="Arial" panose="020B0604020202020204" pitchFamily="34" charset="0"/>
              <a:buChar char="•"/>
            </a:pPr>
            <a:r>
              <a:rPr lang="en-IN" b="0" i="0" dirty="0">
                <a:solidFill>
                  <a:srgbClr val="333333"/>
                </a:solidFill>
                <a:effectLst/>
                <a:latin typeface="Monaco"/>
              </a:rPr>
              <a:t>[MDM_PRD_REPLICATE_REQ</a:t>
            </a:r>
            <a:r>
              <a:rPr lang="en-IN" b="0" i="0" dirty="0">
                <a:solidFill>
                  <a:srgbClr val="333333"/>
                </a:solidFill>
                <a:effectLst/>
                <a:latin typeface="72"/>
              </a:rPr>
              <a:t>]</a:t>
            </a:r>
          </a:p>
          <a:p>
            <a:pPr marL="342900" indent="-342900">
              <a:buFont typeface="Arial" panose="020B0604020202020204" pitchFamily="34" charset="0"/>
              <a:buChar char="•"/>
            </a:pPr>
            <a:r>
              <a:rPr lang="en-IN" b="0" i="0" dirty="0">
                <a:solidFill>
                  <a:srgbClr val="333333"/>
                </a:solidFill>
                <a:effectLst/>
                <a:latin typeface="Monaco"/>
              </a:rPr>
              <a:t>MDM_PRD_REPLICATE_CONF</a:t>
            </a:r>
            <a:endParaRPr lang="en-IN" dirty="0">
              <a:solidFill>
                <a:srgbClr val="333333"/>
              </a:solidFill>
              <a:latin typeface="Monaco"/>
            </a:endParaRPr>
          </a:p>
        </p:txBody>
      </p:sp>
      <p:sp>
        <p:nvSpPr>
          <p:cNvPr id="14" name="TextBox 13">
            <a:extLst>
              <a:ext uri="{FF2B5EF4-FFF2-40B4-BE49-F238E27FC236}">
                <a16:creationId xmlns:a16="http://schemas.microsoft.com/office/drawing/2014/main" id="{8517CE1D-FE40-2E0D-8C3F-1078B43DE5BC}"/>
              </a:ext>
            </a:extLst>
          </p:cNvPr>
          <p:cNvSpPr txBox="1"/>
          <p:nvPr/>
        </p:nvSpPr>
        <p:spPr>
          <a:xfrm>
            <a:off x="377470" y="3157478"/>
            <a:ext cx="9376129" cy="3262432"/>
          </a:xfrm>
          <a:prstGeom prst="rect">
            <a:avLst/>
          </a:prstGeom>
          <a:noFill/>
        </p:spPr>
        <p:txBody>
          <a:bodyPr wrap="square">
            <a:spAutoFit/>
          </a:bodyPr>
          <a:lstStyle/>
          <a:p>
            <a:r>
              <a:rPr lang="en-IN" b="1" dirty="0">
                <a:solidFill>
                  <a:srgbClr val="333333"/>
                </a:solidFill>
                <a:latin typeface="72"/>
              </a:rPr>
              <a:t>P</a:t>
            </a:r>
            <a:r>
              <a:rPr lang="en-IN" b="1" i="0" dirty="0">
                <a:solidFill>
                  <a:srgbClr val="333333"/>
                </a:solidFill>
                <a:effectLst/>
                <a:latin typeface="72"/>
              </a:rPr>
              <a:t>oint-to-point enterprise services communication</a:t>
            </a:r>
          </a:p>
          <a:p>
            <a:endParaRPr lang="en-IN" sz="800" b="1" dirty="0">
              <a:solidFill>
                <a:srgbClr val="333333"/>
              </a:solidFill>
              <a:latin typeface="72"/>
            </a:endParaRPr>
          </a:p>
          <a:p>
            <a:pPr marL="285750" indent="-285750">
              <a:buFont typeface="Arial" panose="020B0604020202020204" pitchFamily="34" charset="0"/>
              <a:buChar char="•"/>
            </a:pPr>
            <a:r>
              <a:rPr lang="en-IN" dirty="0">
                <a:solidFill>
                  <a:srgbClr val="333333"/>
                </a:solidFill>
                <a:latin typeface="72"/>
              </a:rPr>
              <a:t>Role for SOA Manager Administration - </a:t>
            </a:r>
            <a:r>
              <a:rPr lang="en-US" b="1" i="0" dirty="0">
                <a:solidFill>
                  <a:srgbClr val="333333"/>
                </a:solidFill>
                <a:effectLst/>
                <a:latin typeface="72"/>
              </a:rPr>
              <a:t>SAP_BC_WEBSERVICE_ADMIN_TEC</a:t>
            </a:r>
          </a:p>
          <a:p>
            <a:pPr marL="285750" indent="-285750">
              <a:buFont typeface="Arial" panose="020B0604020202020204" pitchFamily="34" charset="0"/>
              <a:buChar char="•"/>
            </a:pPr>
            <a:r>
              <a:rPr lang="en-US" i="0" dirty="0">
                <a:solidFill>
                  <a:srgbClr val="333333"/>
                </a:solidFill>
                <a:effectLst/>
                <a:latin typeface="72"/>
              </a:rPr>
              <a:t>Service User is created with role assignment </a:t>
            </a:r>
          </a:p>
          <a:p>
            <a:pPr marL="285750" indent="-285750">
              <a:buFont typeface="Arial" panose="020B0604020202020204" pitchFamily="34" charset="0"/>
              <a:buChar char="•"/>
            </a:pPr>
            <a:r>
              <a:rPr lang="en-US" dirty="0">
                <a:solidFill>
                  <a:srgbClr val="333333"/>
                </a:solidFill>
                <a:latin typeface="72"/>
              </a:rPr>
              <a:t>Business functions are active - </a:t>
            </a:r>
            <a:r>
              <a:rPr lang="en-US" sz="1800" b="1" i="0" u="none" strike="noStrike" baseline="0" dirty="0">
                <a:latin typeface="LiberationMono"/>
              </a:rPr>
              <a:t>FND_SOA_REUSE_1 </a:t>
            </a:r>
            <a:r>
              <a:rPr lang="en-US" sz="1800" b="0" i="0" u="none" strike="noStrike" baseline="0" dirty="0">
                <a:latin typeface="OTS-derived-font"/>
              </a:rPr>
              <a:t>(Improvements for SOA Reuse Functions)</a:t>
            </a:r>
            <a:endParaRPr lang="en-US" b="1" dirty="0">
              <a:solidFill>
                <a:srgbClr val="333333"/>
              </a:solidFill>
              <a:latin typeface="72"/>
            </a:endParaRPr>
          </a:p>
          <a:p>
            <a:pPr marL="285750" indent="-285750">
              <a:buFont typeface="Arial" panose="020B0604020202020204" pitchFamily="34" charset="0"/>
              <a:buChar char="•"/>
            </a:pPr>
            <a:r>
              <a:rPr lang="en-US" b="1" dirty="0">
                <a:solidFill>
                  <a:srgbClr val="333333"/>
                </a:solidFill>
                <a:latin typeface="72"/>
              </a:rPr>
              <a:t>Tools  - </a:t>
            </a:r>
            <a:r>
              <a:rPr lang="en-IN" b="0" i="0" dirty="0">
                <a:solidFill>
                  <a:srgbClr val="333333"/>
                </a:solidFill>
                <a:effectLst/>
                <a:latin typeface="72"/>
              </a:rPr>
              <a:t>SOA Mapping Tool, Error Handling, </a:t>
            </a:r>
            <a:r>
              <a:rPr lang="en-US" b="0" i="0" dirty="0">
                <a:solidFill>
                  <a:srgbClr val="333333"/>
                </a:solidFill>
                <a:effectLst/>
                <a:latin typeface="72"/>
              </a:rPr>
              <a:t>Point-to-Point Enablement for Asynchronous Enterprise Services</a:t>
            </a:r>
          </a:p>
          <a:p>
            <a:pPr marL="285750" indent="-285750">
              <a:buFont typeface="Arial" panose="020B0604020202020204" pitchFamily="34" charset="0"/>
              <a:buChar char="•"/>
            </a:pPr>
            <a:r>
              <a:rPr lang="en-US" dirty="0">
                <a:solidFill>
                  <a:srgbClr val="333333"/>
                </a:solidFill>
                <a:latin typeface="72"/>
              </a:rPr>
              <a:t>Activate support for </a:t>
            </a:r>
            <a:r>
              <a:rPr lang="en-IN" i="0" dirty="0">
                <a:solidFill>
                  <a:srgbClr val="333333"/>
                </a:solidFill>
                <a:effectLst/>
                <a:latin typeface="72"/>
              </a:rPr>
              <a:t>Point2Point Communication</a:t>
            </a:r>
          </a:p>
          <a:p>
            <a:pPr marL="285750" indent="-285750">
              <a:buFont typeface="Arial" panose="020B0604020202020204" pitchFamily="34" charset="0"/>
              <a:buChar char="•"/>
            </a:pPr>
            <a:r>
              <a:rPr lang="en-US" sz="1800" b="0" i="0" u="none" strike="noStrike" baseline="0" dirty="0">
                <a:latin typeface="OTS-derived-font"/>
              </a:rPr>
              <a:t>Connection to System Landscape Directory &gt;&gt; </a:t>
            </a:r>
            <a:r>
              <a:rPr lang="en-IN" sz="1800" b="0" i="0" u="none" strike="noStrike" baseline="0" dirty="0">
                <a:latin typeface="OTS-derived-font"/>
              </a:rPr>
              <a:t>transaction </a:t>
            </a:r>
            <a:r>
              <a:rPr lang="en-IN" sz="1800" b="1" i="0" u="none" strike="noStrike" baseline="0" dirty="0">
                <a:latin typeface="LiberationMono"/>
              </a:rPr>
              <a:t>SLDCHECK</a:t>
            </a:r>
            <a:endParaRPr lang="en-US" sz="1800" b="1" i="0" u="none" strike="noStrike" baseline="0" dirty="0">
              <a:latin typeface="OTS-derived-font"/>
            </a:endParaRPr>
          </a:p>
          <a:p>
            <a:r>
              <a:rPr lang="en-US" dirty="0">
                <a:solidFill>
                  <a:srgbClr val="333333"/>
                </a:solidFill>
                <a:latin typeface="OTS-derived-font"/>
              </a:rPr>
              <a:t>      Alternative - </a:t>
            </a:r>
            <a:r>
              <a:rPr lang="en-IN" sz="1800" b="1" i="0" u="none" strike="noStrike" baseline="0" dirty="0" err="1">
                <a:latin typeface="OTS-derived-font"/>
              </a:rPr>
              <a:t>BAdI</a:t>
            </a:r>
            <a:r>
              <a:rPr lang="en-IN" sz="1800" b="1" i="0" u="none" strike="noStrike" baseline="0" dirty="0">
                <a:latin typeface="OTS-derived-font"/>
              </a:rPr>
              <a:t> </a:t>
            </a:r>
            <a:r>
              <a:rPr lang="en-IN" sz="1800" b="1" i="0" u="none" strike="noStrike" baseline="0" dirty="0">
                <a:latin typeface="LiberationMono"/>
              </a:rPr>
              <a:t>MDG_IDM_GET_LCL_SYSTEM</a:t>
            </a:r>
            <a:endParaRPr lang="en-US" b="1" dirty="0">
              <a:solidFill>
                <a:srgbClr val="333333"/>
              </a:solidFill>
              <a:latin typeface="72"/>
            </a:endParaRPr>
          </a:p>
          <a:p>
            <a:pPr marL="285750" indent="-285750">
              <a:buFont typeface="Arial" panose="020B0604020202020204" pitchFamily="34" charset="0"/>
              <a:buChar char="•"/>
            </a:pPr>
            <a:r>
              <a:rPr lang="en-US" i="0" dirty="0">
                <a:solidFill>
                  <a:srgbClr val="333333"/>
                </a:solidFill>
                <a:effectLst/>
                <a:latin typeface="72"/>
              </a:rPr>
              <a:t>Configure Web Service Runtime</a:t>
            </a:r>
          </a:p>
          <a:p>
            <a:pPr marL="285750" indent="-285750">
              <a:buFont typeface="Arial" panose="020B0604020202020204" pitchFamily="34" charset="0"/>
              <a:buChar char="•"/>
            </a:pPr>
            <a:r>
              <a:rPr lang="en-IN" i="0" dirty="0">
                <a:solidFill>
                  <a:srgbClr val="333333"/>
                </a:solidFill>
                <a:effectLst/>
                <a:latin typeface="72"/>
              </a:rPr>
              <a:t>Activate the Error and Conflict Handler</a:t>
            </a:r>
            <a:endParaRPr lang="en-IN" dirty="0"/>
          </a:p>
        </p:txBody>
      </p:sp>
    </p:spTree>
    <p:extLst>
      <p:ext uri="{BB962C8B-B14F-4D97-AF65-F5344CB8AC3E}">
        <p14:creationId xmlns:p14="http://schemas.microsoft.com/office/powerpoint/2010/main" val="140998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0" y="773668"/>
            <a:ext cx="6282409" cy="369332"/>
          </a:xfrm>
          <a:prstGeom prst="rect">
            <a:avLst/>
          </a:prstGeom>
          <a:noFill/>
        </p:spPr>
        <p:txBody>
          <a:bodyPr wrap="square">
            <a:spAutoFit/>
          </a:bodyPr>
          <a:lstStyle/>
          <a:p>
            <a:r>
              <a:rPr lang="en-IN" b="1" dirty="0">
                <a:solidFill>
                  <a:srgbClr val="333333"/>
                </a:solidFill>
                <a:latin typeface="72"/>
              </a:rPr>
              <a:t>SOA Configuration for MDG (</a:t>
            </a:r>
            <a:r>
              <a:rPr lang="en-IN" dirty="0">
                <a:solidFill>
                  <a:srgbClr val="333333"/>
                </a:solidFill>
                <a:latin typeface="OTS-derived-font"/>
              </a:rPr>
              <a:t>T</a:t>
            </a:r>
            <a:r>
              <a:rPr lang="en-IN" sz="1800" b="0" i="0" u="none" strike="noStrike" baseline="0" dirty="0">
                <a:latin typeface="OTS-derived-font"/>
              </a:rPr>
              <a:t>ransaction SOAMANAGER)</a:t>
            </a:r>
            <a:endParaRPr lang="en-IN" b="1" dirty="0"/>
          </a:p>
        </p:txBody>
      </p:sp>
      <p:sp>
        <p:nvSpPr>
          <p:cNvPr id="3" name="TextBox 2">
            <a:extLst>
              <a:ext uri="{FF2B5EF4-FFF2-40B4-BE49-F238E27FC236}">
                <a16:creationId xmlns:a16="http://schemas.microsoft.com/office/drawing/2014/main" id="{ECE0FF9D-A95D-C561-DDCA-A6051A5F3A41}"/>
              </a:ext>
            </a:extLst>
          </p:cNvPr>
          <p:cNvSpPr txBox="1"/>
          <p:nvPr/>
        </p:nvSpPr>
        <p:spPr>
          <a:xfrm>
            <a:off x="411761" y="1143000"/>
            <a:ext cx="9265639" cy="5324535"/>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333333"/>
                </a:solidFill>
                <a:effectLst/>
                <a:latin typeface="72"/>
              </a:rPr>
              <a:t>Create a profile for point-to-point communication</a:t>
            </a:r>
          </a:p>
          <a:p>
            <a:pPr algn="l"/>
            <a:r>
              <a:rPr lang="en-US" dirty="0">
                <a:solidFill>
                  <a:srgbClr val="333333"/>
                </a:solidFill>
                <a:latin typeface="72"/>
              </a:rPr>
              <a:t>      &gt;&gt; </a:t>
            </a:r>
            <a:r>
              <a:rPr lang="en-US" dirty="0">
                <a:solidFill>
                  <a:srgbClr val="333333"/>
                </a:solidFill>
                <a:latin typeface="OTS-derived-font"/>
              </a:rPr>
              <a:t>P</a:t>
            </a:r>
            <a:r>
              <a:rPr lang="en-US" sz="1800" b="0" i="0" u="none" strike="noStrike" baseline="0" dirty="0">
                <a:latin typeface="OTS-derived-font"/>
              </a:rPr>
              <a:t>rofile names and versions should be identical in the SOA manager settings for both MDG hub and MDG </a:t>
            </a:r>
            <a:r>
              <a:rPr lang="en-IN" sz="1800" b="0" i="0" u="none" strike="noStrike" baseline="0" dirty="0">
                <a:latin typeface="OTS-derived-font"/>
              </a:rPr>
              <a:t>client systems</a:t>
            </a:r>
          </a:p>
          <a:p>
            <a:pPr algn="l"/>
            <a:r>
              <a:rPr lang="en-IN" dirty="0">
                <a:latin typeface="OTS-derived-font"/>
              </a:rPr>
              <a:t>      &gt;&gt; </a:t>
            </a:r>
            <a:r>
              <a:rPr lang="en-IN" sz="1800" b="0" i="0" u="none" strike="noStrike" baseline="0" dirty="0">
                <a:latin typeface="LiberationMono"/>
              </a:rPr>
              <a:t>No IBC </a:t>
            </a:r>
            <a:r>
              <a:rPr lang="en-IN" dirty="0">
                <a:latin typeface="LiberationMono"/>
              </a:rPr>
              <a:t>(</a:t>
            </a:r>
            <a:r>
              <a:rPr lang="en-US" dirty="0">
                <a:latin typeface="LiberationMono"/>
              </a:rPr>
              <a:t>Identifiable Business Context) </a:t>
            </a:r>
            <a:r>
              <a:rPr lang="en-IN" sz="1800" b="0" i="0" u="none" strike="noStrike" baseline="0" dirty="0">
                <a:latin typeface="LiberationMono"/>
              </a:rPr>
              <a:t>Determination</a:t>
            </a:r>
            <a:r>
              <a:rPr lang="en-IN" dirty="0">
                <a:latin typeface="OTS-derived-font"/>
              </a:rPr>
              <a:t>, </a:t>
            </a:r>
            <a:r>
              <a:rPr lang="en-IN" dirty="0">
                <a:latin typeface="LiberationMono"/>
              </a:rPr>
              <a:t>Secure Communication Only</a:t>
            </a:r>
          </a:p>
          <a:p>
            <a:pPr algn="l"/>
            <a:endParaRPr lang="en-US" sz="800" i="0" dirty="0">
              <a:solidFill>
                <a:srgbClr val="333333"/>
              </a:solidFill>
              <a:effectLst/>
              <a:latin typeface="72"/>
            </a:endParaRPr>
          </a:p>
          <a:p>
            <a:pPr marL="285750" indent="-285750">
              <a:buFont typeface="Arial" panose="020B0604020202020204" pitchFamily="34" charset="0"/>
              <a:buChar char="•"/>
            </a:pPr>
            <a:r>
              <a:rPr lang="en-IN" b="1" i="0" dirty="0">
                <a:solidFill>
                  <a:srgbClr val="333333"/>
                </a:solidFill>
                <a:effectLst/>
                <a:latin typeface="72"/>
              </a:rPr>
              <a:t>Configure the client setting</a:t>
            </a:r>
          </a:p>
          <a:p>
            <a:r>
              <a:rPr lang="en-IN" dirty="0">
                <a:solidFill>
                  <a:srgbClr val="333333"/>
                </a:solidFill>
                <a:latin typeface="72"/>
              </a:rPr>
              <a:t>     &gt;&gt; </a:t>
            </a:r>
            <a:r>
              <a:rPr lang="en-IN" dirty="0">
                <a:solidFill>
                  <a:srgbClr val="000000"/>
                </a:solidFill>
                <a:latin typeface="OTS-derived-font"/>
              </a:rPr>
              <a:t>Organization Name, </a:t>
            </a:r>
            <a:r>
              <a:rPr lang="en-US" dirty="0">
                <a:solidFill>
                  <a:srgbClr val="000000"/>
                </a:solidFill>
                <a:latin typeface="OTS-derived-font"/>
              </a:rPr>
              <a:t>Business System from SLD </a:t>
            </a:r>
            <a:r>
              <a:rPr lang="en-US" sz="1800" b="0" i="0" u="none" strike="noStrike" baseline="0" dirty="0">
                <a:solidFill>
                  <a:srgbClr val="000000"/>
                </a:solidFill>
                <a:latin typeface="OTS-derived-font"/>
              </a:rPr>
              <a:t>&gt;&gt; </a:t>
            </a:r>
            <a:r>
              <a:rPr lang="en-US" sz="1800" b="1" i="0" u="none" strike="noStrike" baseline="0" dirty="0">
                <a:solidFill>
                  <a:srgbClr val="000000"/>
                </a:solidFill>
                <a:latin typeface="OTS-derived-font"/>
              </a:rPr>
              <a:t>Business Application ID </a:t>
            </a:r>
          </a:p>
          <a:p>
            <a:endParaRPr lang="en-IN" sz="800" i="0" dirty="0">
              <a:solidFill>
                <a:srgbClr val="333333"/>
              </a:solidFill>
              <a:effectLst/>
              <a:latin typeface="72"/>
            </a:endParaRPr>
          </a:p>
          <a:p>
            <a:pPr marL="285750" indent="-285750">
              <a:buFont typeface="Arial" panose="020B0604020202020204" pitchFamily="34" charset="0"/>
              <a:buChar char="•"/>
            </a:pPr>
            <a:r>
              <a:rPr lang="en-US" b="1" i="0" dirty="0">
                <a:solidFill>
                  <a:srgbClr val="333333"/>
                </a:solidFill>
                <a:effectLst/>
                <a:latin typeface="72"/>
              </a:rPr>
              <a:t>Configure a provider system for the Business Scenario Configuration</a:t>
            </a:r>
          </a:p>
          <a:p>
            <a:pPr algn="l"/>
            <a:r>
              <a:rPr lang="en-US" dirty="0">
                <a:solidFill>
                  <a:srgbClr val="333333"/>
                </a:solidFill>
                <a:latin typeface="72"/>
              </a:rPr>
              <a:t>      &gt;&gt; SLD Identifier &gt;&gt; </a:t>
            </a:r>
            <a:r>
              <a:rPr lang="en-IN" sz="1800" b="0" i="0" u="none" strike="noStrike" baseline="0" dirty="0">
                <a:latin typeface="OTS-derived-font"/>
              </a:rPr>
              <a:t>&lt;client&gt;.</a:t>
            </a:r>
            <a:r>
              <a:rPr lang="en-IN" sz="1800" b="0" i="0" u="none" strike="noStrike" baseline="0" dirty="0" err="1">
                <a:latin typeface="OTS-derived-font"/>
              </a:rPr>
              <a:t>SystemName</a:t>
            </a:r>
            <a:r>
              <a:rPr lang="en-IN" sz="1800" b="0" i="0" u="none" strike="noStrike" baseline="0" dirty="0">
                <a:latin typeface="OTS-derived-font"/>
              </a:rPr>
              <a:t>.&lt;XYZ&gt;.</a:t>
            </a:r>
            <a:r>
              <a:rPr lang="en-IN" sz="1800" b="0" i="0" u="none" strike="noStrike" baseline="0" dirty="0" err="1">
                <a:latin typeface="OTS-derived-font"/>
              </a:rPr>
              <a:t>SystemNumber</a:t>
            </a:r>
            <a:r>
              <a:rPr lang="en-IN" sz="1800" b="0" i="0" u="none" strike="noStrike" baseline="0" dirty="0">
                <a:latin typeface="OTS-derived-font"/>
              </a:rPr>
              <a:t>.&lt;Installation</a:t>
            </a:r>
          </a:p>
          <a:p>
            <a:pPr algn="l"/>
            <a:r>
              <a:rPr lang="en-IN" sz="1800" b="0" i="0" u="none" strike="noStrike" baseline="0" dirty="0">
                <a:latin typeface="OTS-derived-font"/>
              </a:rPr>
              <a:t>Number&gt;.</a:t>
            </a:r>
            <a:r>
              <a:rPr lang="en-IN" sz="1800" b="0" i="0" u="none" strike="noStrike" baseline="0" dirty="0" err="1">
                <a:latin typeface="OTS-derived-font"/>
              </a:rPr>
              <a:t>SystemHome</a:t>
            </a:r>
            <a:r>
              <a:rPr lang="en-IN" sz="1800" b="0" i="0" u="none" strike="noStrike" baseline="0" dirty="0">
                <a:latin typeface="OTS-derived-font"/>
              </a:rPr>
              <a:t>.&lt;Host&gt; e.g.</a:t>
            </a:r>
            <a:r>
              <a:rPr lang="en-IN" dirty="0">
                <a:latin typeface="OTS-derived-font"/>
              </a:rPr>
              <a:t> </a:t>
            </a:r>
            <a:r>
              <a:rPr lang="en-IN" sz="1800" b="1" i="0" u="none" strike="noStrike" baseline="0" dirty="0">
                <a:latin typeface="OTS-derived-font"/>
              </a:rPr>
              <a:t>416.SystemName.QV6.SystemNumber.0020270862.SystemHome.uxdbqv6</a:t>
            </a:r>
            <a:endParaRPr lang="en-US" b="1" dirty="0">
              <a:solidFill>
                <a:srgbClr val="333333"/>
              </a:solidFill>
              <a:latin typeface="72"/>
            </a:endParaRPr>
          </a:p>
          <a:p>
            <a:r>
              <a:rPr lang="en-US" i="0" dirty="0">
                <a:solidFill>
                  <a:srgbClr val="333333"/>
                </a:solidFill>
                <a:effectLst/>
                <a:latin typeface="72"/>
              </a:rPr>
              <a:t>      &gt;&gt;  </a:t>
            </a:r>
            <a:r>
              <a:rPr lang="en-IN" dirty="0">
                <a:latin typeface="OTS-derived-font"/>
              </a:rPr>
              <a:t>Access URL for WSIL &gt;&gt; format of WSDL  - </a:t>
            </a:r>
            <a:r>
              <a:rPr lang="en-IN" sz="1800" b="0" i="0" u="none" strike="noStrike" baseline="0" dirty="0">
                <a:latin typeface="OTS-derived-font"/>
              </a:rPr>
              <a:t>https://&lt;hostname&gt;:&lt;port&gt;/sap/bc/srt/wsil?sap-client=&lt;client&gt;</a:t>
            </a:r>
          </a:p>
          <a:p>
            <a:r>
              <a:rPr lang="en-IN" dirty="0">
                <a:latin typeface="OTS-derived-font"/>
              </a:rPr>
              <a:t>      &gt;&gt; </a:t>
            </a:r>
            <a:r>
              <a:rPr lang="en-US" dirty="0">
                <a:latin typeface="OTS-derived-font"/>
              </a:rPr>
              <a:t>User for WSDL and a Password for WSDL &gt;&gt; </a:t>
            </a:r>
            <a:r>
              <a:rPr lang="en-US" sz="1800" b="0" i="0" u="none" strike="noStrike" baseline="0" dirty="0">
                <a:latin typeface="OTS-derived-font"/>
              </a:rPr>
              <a:t>service user that is created in the backend system</a:t>
            </a:r>
          </a:p>
          <a:p>
            <a:pPr algn="l"/>
            <a:r>
              <a:rPr lang="en-US" dirty="0">
                <a:latin typeface="OTS-derived-font"/>
              </a:rPr>
              <a:t>      &gt;&gt; </a:t>
            </a:r>
            <a:r>
              <a:rPr lang="en-IN" sz="1800" b="0" i="0" u="none" strike="noStrike" baseline="0" dirty="0">
                <a:latin typeface="OTS-derived-font"/>
              </a:rPr>
              <a:t>Business Application ID</a:t>
            </a:r>
            <a:r>
              <a:rPr lang="en-US" sz="1800" b="0" i="0" u="none" strike="noStrike" baseline="0" dirty="0">
                <a:latin typeface="OTS-derived-font"/>
              </a:rPr>
              <a:t> &gt;&gt; Application name and a description, for example: sap.com/</a:t>
            </a:r>
            <a:r>
              <a:rPr lang="en-US" sz="1800" b="0" i="0" u="none" strike="noStrike" baseline="0" dirty="0" err="1">
                <a:latin typeface="OTS-derived-font"/>
              </a:rPr>
              <a:t>BusinessApplicationABAP</a:t>
            </a:r>
            <a:r>
              <a:rPr lang="en-US" sz="1800" b="0" i="0" u="none" strike="noStrike" baseline="0" dirty="0">
                <a:latin typeface="OTS-derived-font"/>
              </a:rPr>
              <a:t>   &gt;&gt; </a:t>
            </a:r>
            <a:r>
              <a:rPr lang="en-US" sz="1800" b="1" i="0" u="none" strike="noStrike" baseline="0" dirty="0">
                <a:latin typeface="OTS-derived-font"/>
              </a:rPr>
              <a:t>IBC reference for the counterpart system is g</a:t>
            </a:r>
            <a:r>
              <a:rPr lang="en-IN" sz="1800" b="1" i="0" u="none" strike="noStrike" baseline="0" dirty="0" err="1">
                <a:latin typeface="OTS-derived-font"/>
              </a:rPr>
              <a:t>enerated</a:t>
            </a:r>
            <a:r>
              <a:rPr lang="en-IN" sz="1800" b="1" i="0" u="none" strike="noStrike" baseline="0" dirty="0">
                <a:latin typeface="OTS-derived-font"/>
              </a:rPr>
              <a:t> automatically</a:t>
            </a:r>
            <a:endParaRPr lang="en-IN" b="1" dirty="0">
              <a:latin typeface="OTS-derived-font"/>
            </a:endParaRPr>
          </a:p>
          <a:p>
            <a:r>
              <a:rPr lang="en-IN" dirty="0">
                <a:latin typeface="OTS-derived-font"/>
              </a:rPr>
              <a:t>     </a:t>
            </a:r>
            <a:endParaRPr lang="en-US" dirty="0">
              <a:latin typeface="OTS-derived-font"/>
            </a:endParaRPr>
          </a:p>
        </p:txBody>
      </p:sp>
    </p:spTree>
    <p:extLst>
      <p:ext uri="{BB962C8B-B14F-4D97-AF65-F5344CB8AC3E}">
        <p14:creationId xmlns:p14="http://schemas.microsoft.com/office/powerpoint/2010/main" val="2016323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0" y="838200"/>
            <a:ext cx="6282409" cy="369332"/>
          </a:xfrm>
          <a:prstGeom prst="rect">
            <a:avLst/>
          </a:prstGeom>
          <a:noFill/>
        </p:spPr>
        <p:txBody>
          <a:bodyPr wrap="square">
            <a:spAutoFit/>
          </a:bodyPr>
          <a:lstStyle/>
          <a:p>
            <a:r>
              <a:rPr lang="en-IN" b="1" dirty="0">
                <a:solidFill>
                  <a:srgbClr val="333333"/>
                </a:solidFill>
                <a:latin typeface="72"/>
              </a:rPr>
              <a:t>SOA Configuration for MDG (</a:t>
            </a:r>
            <a:r>
              <a:rPr lang="en-IN" dirty="0">
                <a:solidFill>
                  <a:srgbClr val="333333"/>
                </a:solidFill>
                <a:latin typeface="OTS-derived-font"/>
              </a:rPr>
              <a:t>T</a:t>
            </a:r>
            <a:r>
              <a:rPr lang="en-IN" sz="1800" b="0" i="0" u="none" strike="noStrike" baseline="0" dirty="0">
                <a:latin typeface="OTS-derived-font"/>
              </a:rPr>
              <a:t>ransaction SOAMANAGER)</a:t>
            </a:r>
            <a:endParaRPr lang="en-IN" b="1" dirty="0"/>
          </a:p>
        </p:txBody>
      </p:sp>
      <p:sp>
        <p:nvSpPr>
          <p:cNvPr id="3" name="TextBox 2">
            <a:extLst>
              <a:ext uri="{FF2B5EF4-FFF2-40B4-BE49-F238E27FC236}">
                <a16:creationId xmlns:a16="http://schemas.microsoft.com/office/drawing/2014/main" id="{ECE0FF9D-A95D-C561-DDCA-A6051A5F3A41}"/>
              </a:ext>
            </a:extLst>
          </p:cNvPr>
          <p:cNvSpPr txBox="1"/>
          <p:nvPr/>
        </p:nvSpPr>
        <p:spPr>
          <a:xfrm>
            <a:off x="411760" y="1411725"/>
            <a:ext cx="8351239" cy="2585323"/>
          </a:xfrm>
          <a:prstGeom prst="rect">
            <a:avLst/>
          </a:prstGeom>
          <a:noFill/>
        </p:spPr>
        <p:txBody>
          <a:bodyPr wrap="square">
            <a:spAutoFit/>
          </a:bodyPr>
          <a:lstStyle/>
          <a:p>
            <a:pPr marL="285750" indent="-285750">
              <a:buFont typeface="Arial" panose="020B0604020202020204" pitchFamily="34" charset="0"/>
              <a:buChar char="•"/>
            </a:pPr>
            <a:r>
              <a:rPr lang="en-IN" b="1" i="0" dirty="0">
                <a:solidFill>
                  <a:srgbClr val="333333"/>
                </a:solidFill>
                <a:effectLst/>
                <a:latin typeface="72"/>
              </a:rPr>
              <a:t>Edit Logon Data for Business Scenario</a:t>
            </a:r>
          </a:p>
          <a:p>
            <a:pPr algn="l"/>
            <a:r>
              <a:rPr lang="en-IN" b="1" dirty="0">
                <a:solidFill>
                  <a:srgbClr val="333333"/>
                </a:solidFill>
                <a:latin typeface="72"/>
              </a:rPr>
              <a:t>      &gt;&gt; </a:t>
            </a:r>
            <a:r>
              <a:rPr lang="en-US" dirty="0">
                <a:solidFill>
                  <a:srgbClr val="333333"/>
                </a:solidFill>
                <a:latin typeface="OTS-derived-font"/>
              </a:rPr>
              <a:t>U</a:t>
            </a:r>
            <a:r>
              <a:rPr lang="en-US" sz="1800" b="0" i="0" u="none" strike="noStrike" baseline="0" dirty="0">
                <a:latin typeface="OTS-derived-font"/>
              </a:rPr>
              <a:t>ser account in the MDG hub and the MDG client system &gt;&gt;  </a:t>
            </a:r>
            <a:r>
              <a:rPr lang="en-US" dirty="0">
                <a:latin typeface="OTS-derived-font"/>
              </a:rPr>
              <a:t>Logon Data Name and Description &gt;&gt; </a:t>
            </a:r>
            <a:r>
              <a:rPr lang="en-US" sz="1800" b="0" i="0" u="none" strike="noStrike" baseline="0" dirty="0">
                <a:solidFill>
                  <a:srgbClr val="000000"/>
                </a:solidFill>
                <a:latin typeface="LiberationMono"/>
              </a:rPr>
              <a:t>SERVICE_USER, </a:t>
            </a:r>
            <a:r>
              <a:rPr lang="en-US" dirty="0">
                <a:solidFill>
                  <a:srgbClr val="000000"/>
                </a:solidFill>
                <a:latin typeface="LiberationMono"/>
              </a:rPr>
              <a:t>Description is Generic </a:t>
            </a:r>
            <a:r>
              <a:rPr lang="en-IN" sz="1800" b="0" i="0" u="none" strike="noStrike" baseline="0" dirty="0">
                <a:solidFill>
                  <a:srgbClr val="000000"/>
                </a:solidFill>
                <a:latin typeface="LiberationMono"/>
              </a:rPr>
              <a:t>Service User</a:t>
            </a:r>
            <a:endParaRPr lang="en-US" dirty="0">
              <a:latin typeface="OTS-derived-font"/>
            </a:endParaRPr>
          </a:p>
          <a:p>
            <a:endParaRPr lang="en-US" b="1" dirty="0">
              <a:solidFill>
                <a:srgbClr val="333333"/>
              </a:solidFill>
              <a:latin typeface="72"/>
            </a:endParaRPr>
          </a:p>
          <a:p>
            <a:pPr marL="285750" indent="-285750">
              <a:buFont typeface="Arial" panose="020B0604020202020204" pitchFamily="34" charset="0"/>
              <a:buChar char="•"/>
            </a:pPr>
            <a:r>
              <a:rPr lang="en-IN" b="1" i="0" dirty="0">
                <a:solidFill>
                  <a:srgbClr val="333333"/>
                </a:solidFill>
                <a:effectLst/>
                <a:latin typeface="72"/>
              </a:rPr>
              <a:t>Assign Logon Data to Provider IBC Reference </a:t>
            </a:r>
          </a:p>
          <a:p>
            <a:pPr algn="l"/>
            <a:r>
              <a:rPr lang="en-US" dirty="0">
                <a:solidFill>
                  <a:srgbClr val="333333"/>
                </a:solidFill>
                <a:latin typeface="72"/>
              </a:rPr>
              <a:t>     &gt;&gt; </a:t>
            </a:r>
            <a:r>
              <a:rPr lang="en-IN" dirty="0">
                <a:solidFill>
                  <a:srgbClr val="000000"/>
                </a:solidFill>
                <a:latin typeface="LiberationMono"/>
              </a:rPr>
              <a:t>Provider IBC Reference &gt;&gt; </a:t>
            </a:r>
            <a:r>
              <a:rPr lang="en-US" sz="1800" b="0" i="0" u="none" strike="noStrike" baseline="0" dirty="0">
                <a:latin typeface="OTS-derived-font"/>
              </a:rPr>
              <a:t>Select the IBC reference of the counterpart system from </a:t>
            </a:r>
            <a:r>
              <a:rPr lang="en-IN" sz="1800" b="0" i="0" u="none" strike="noStrike" baseline="0" dirty="0">
                <a:latin typeface="OTS-derived-font"/>
              </a:rPr>
              <a:t>the search result list</a:t>
            </a:r>
          </a:p>
          <a:p>
            <a:pPr algn="l"/>
            <a:endParaRPr lang="en-US" dirty="0">
              <a:solidFill>
                <a:srgbClr val="000000"/>
              </a:solidFill>
              <a:latin typeface="LiberationMono"/>
            </a:endParaRPr>
          </a:p>
          <a:p>
            <a:r>
              <a:rPr lang="en-IN" b="1" dirty="0">
                <a:solidFill>
                  <a:srgbClr val="333333"/>
                </a:solidFill>
                <a:latin typeface="72"/>
              </a:rPr>
              <a:t>     </a:t>
            </a:r>
            <a:endParaRPr lang="en-IN" b="1" dirty="0"/>
          </a:p>
        </p:txBody>
      </p:sp>
    </p:spTree>
    <p:extLst>
      <p:ext uri="{BB962C8B-B14F-4D97-AF65-F5344CB8AC3E}">
        <p14:creationId xmlns:p14="http://schemas.microsoft.com/office/powerpoint/2010/main" val="2398341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0" y="732971"/>
            <a:ext cx="6282409" cy="369332"/>
          </a:xfrm>
          <a:prstGeom prst="rect">
            <a:avLst/>
          </a:prstGeom>
          <a:noFill/>
        </p:spPr>
        <p:txBody>
          <a:bodyPr wrap="square">
            <a:spAutoFit/>
          </a:bodyPr>
          <a:lstStyle/>
          <a:p>
            <a:r>
              <a:rPr lang="en-IN" b="1" dirty="0">
                <a:solidFill>
                  <a:srgbClr val="333333"/>
                </a:solidFill>
                <a:latin typeface="72"/>
              </a:rPr>
              <a:t>SOA Configuration for MDG (</a:t>
            </a:r>
            <a:r>
              <a:rPr lang="en-IN" dirty="0">
                <a:solidFill>
                  <a:srgbClr val="333333"/>
                </a:solidFill>
                <a:latin typeface="OTS-derived-font"/>
              </a:rPr>
              <a:t>T</a:t>
            </a:r>
            <a:r>
              <a:rPr lang="en-IN" sz="1800" b="0" i="0" u="none" strike="noStrike" baseline="0" dirty="0">
                <a:latin typeface="OTS-derived-font"/>
              </a:rPr>
              <a:t>ransaction SOAMANAGER)</a:t>
            </a:r>
            <a:endParaRPr lang="en-IN" b="1" dirty="0"/>
          </a:p>
        </p:txBody>
      </p:sp>
      <p:sp>
        <p:nvSpPr>
          <p:cNvPr id="3" name="TextBox 2">
            <a:extLst>
              <a:ext uri="{FF2B5EF4-FFF2-40B4-BE49-F238E27FC236}">
                <a16:creationId xmlns:a16="http://schemas.microsoft.com/office/drawing/2014/main" id="{ECE0FF9D-A95D-C561-DDCA-A6051A5F3A41}"/>
              </a:ext>
            </a:extLst>
          </p:cNvPr>
          <p:cNvSpPr txBox="1"/>
          <p:nvPr/>
        </p:nvSpPr>
        <p:spPr>
          <a:xfrm>
            <a:off x="411760" y="1102303"/>
            <a:ext cx="8351239" cy="1754326"/>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333333"/>
                </a:solidFill>
                <a:effectLst/>
                <a:latin typeface="72"/>
              </a:rPr>
              <a:t>Create Integration Scenario Configuration for Point-to-Point Communication using Service Group</a:t>
            </a:r>
          </a:p>
          <a:p>
            <a:r>
              <a:rPr lang="en-US" b="1" dirty="0">
                <a:solidFill>
                  <a:srgbClr val="333333"/>
                </a:solidFill>
                <a:latin typeface="72"/>
              </a:rPr>
              <a:t>     &gt;&gt;  </a:t>
            </a:r>
            <a:r>
              <a:rPr lang="en-US" dirty="0">
                <a:solidFill>
                  <a:srgbClr val="333333"/>
                </a:solidFill>
                <a:latin typeface="OTS-derived-font"/>
              </a:rPr>
              <a:t>N</a:t>
            </a:r>
            <a:r>
              <a:rPr lang="en-US" sz="1800" b="0" i="0" u="none" strike="noStrike" baseline="0" dirty="0">
                <a:latin typeface="OTS-derived-font"/>
              </a:rPr>
              <a:t>ame and a description for the business scenario &gt;&gt; Search for service definitions and assign a profile</a:t>
            </a:r>
          </a:p>
          <a:p>
            <a:endParaRPr lang="en-US" b="1" dirty="0">
              <a:solidFill>
                <a:srgbClr val="333333"/>
              </a:solidFill>
              <a:latin typeface="72"/>
            </a:endParaRPr>
          </a:p>
          <a:p>
            <a:r>
              <a:rPr lang="en-IN" b="1" dirty="0">
                <a:solidFill>
                  <a:srgbClr val="333333"/>
                </a:solidFill>
                <a:latin typeface="72"/>
              </a:rPr>
              <a:t>     </a:t>
            </a:r>
            <a:endParaRPr lang="en-IN" b="1" dirty="0"/>
          </a:p>
        </p:txBody>
      </p:sp>
      <p:pic>
        <p:nvPicPr>
          <p:cNvPr id="6" name="Picture 5">
            <a:extLst>
              <a:ext uri="{FF2B5EF4-FFF2-40B4-BE49-F238E27FC236}">
                <a16:creationId xmlns:a16="http://schemas.microsoft.com/office/drawing/2014/main" id="{1B493522-1988-2A53-47CD-8A89CD5B2964}"/>
              </a:ext>
            </a:extLst>
          </p:cNvPr>
          <p:cNvPicPr>
            <a:picLocks noChangeAspect="1"/>
          </p:cNvPicPr>
          <p:nvPr/>
        </p:nvPicPr>
        <p:blipFill rotWithShape="1">
          <a:blip r:embed="rId3"/>
          <a:srcRect l="56153" t="48195" r="11539" b="28936"/>
          <a:stretch/>
        </p:blipFill>
        <p:spPr>
          <a:xfrm>
            <a:off x="556969" y="2260647"/>
            <a:ext cx="8298608" cy="1930627"/>
          </a:xfrm>
          <a:prstGeom prst="rect">
            <a:avLst/>
          </a:prstGeom>
        </p:spPr>
      </p:pic>
      <p:sp>
        <p:nvSpPr>
          <p:cNvPr id="9" name="TextBox 8">
            <a:extLst>
              <a:ext uri="{FF2B5EF4-FFF2-40B4-BE49-F238E27FC236}">
                <a16:creationId xmlns:a16="http://schemas.microsoft.com/office/drawing/2014/main" id="{5D73F951-6304-61C8-ED4F-7EEC3398F1D5}"/>
              </a:ext>
            </a:extLst>
          </p:cNvPr>
          <p:cNvSpPr txBox="1"/>
          <p:nvPr/>
        </p:nvSpPr>
        <p:spPr>
          <a:xfrm>
            <a:off x="609600" y="4191274"/>
            <a:ext cx="8915400" cy="1477328"/>
          </a:xfrm>
          <a:prstGeom prst="rect">
            <a:avLst/>
          </a:prstGeom>
          <a:noFill/>
        </p:spPr>
        <p:txBody>
          <a:bodyPr wrap="square">
            <a:spAutoFit/>
          </a:bodyPr>
          <a:lstStyle/>
          <a:p>
            <a:r>
              <a:rPr lang="en-US" sz="1800" b="0" i="0" u="none" strike="noStrike" baseline="0" dirty="0">
                <a:latin typeface="OTS-derived-font"/>
              </a:rPr>
              <a:t>&gt;&gt;  Assign profile to service definition &gt;&gt; </a:t>
            </a:r>
            <a:r>
              <a:rPr lang="en-IN" sz="1800" b="0" i="0" u="none" strike="noStrike" baseline="0" dirty="0">
                <a:solidFill>
                  <a:srgbClr val="000000"/>
                </a:solidFill>
                <a:latin typeface="OTS-derived-font"/>
              </a:rPr>
              <a:t>profile </a:t>
            </a:r>
            <a:r>
              <a:rPr lang="en-IN" sz="1800" b="0" i="0" u="none" strike="noStrike" baseline="0" dirty="0">
                <a:solidFill>
                  <a:srgbClr val="000000"/>
                </a:solidFill>
                <a:latin typeface="LiberationMono"/>
              </a:rPr>
              <a:t>MDG</a:t>
            </a:r>
            <a:r>
              <a:rPr lang="en-IN" sz="1800" b="0" i="0" u="none" strike="noStrike" baseline="0" dirty="0">
                <a:solidFill>
                  <a:srgbClr val="000000"/>
                </a:solidFill>
                <a:latin typeface="OTS-derived-font"/>
              </a:rPr>
              <a:t>, </a:t>
            </a:r>
            <a:r>
              <a:rPr lang="en-IN" dirty="0">
                <a:solidFill>
                  <a:srgbClr val="000000"/>
                </a:solidFill>
                <a:latin typeface="OTS-derived-font"/>
              </a:rPr>
              <a:t>choose Assign Profile</a:t>
            </a:r>
          </a:p>
          <a:p>
            <a:r>
              <a:rPr lang="en-IN" dirty="0">
                <a:solidFill>
                  <a:srgbClr val="000000"/>
                </a:solidFill>
                <a:latin typeface="OTS-derived-font"/>
              </a:rPr>
              <a:t>&gt;&gt;  </a:t>
            </a:r>
            <a:r>
              <a:rPr lang="en-US" sz="1800" b="0" i="0" u="none" strike="noStrike" baseline="0" dirty="0">
                <a:latin typeface="OTS-derived-font"/>
              </a:rPr>
              <a:t>Select service groups and provider IBC reference</a:t>
            </a:r>
          </a:p>
          <a:p>
            <a:r>
              <a:rPr lang="en-US" dirty="0">
                <a:solidFill>
                  <a:srgbClr val="000000"/>
                </a:solidFill>
                <a:latin typeface="OTS-derived-font"/>
              </a:rPr>
              <a:t>&gt;&gt;  </a:t>
            </a:r>
            <a:r>
              <a:rPr lang="en-IN" sz="1800" b="0" i="0" u="none" strike="noStrike" baseline="0" dirty="0">
                <a:latin typeface="OTS-derived-font"/>
              </a:rPr>
              <a:t>Assign business application</a:t>
            </a:r>
            <a:r>
              <a:rPr lang="en-US" dirty="0">
                <a:latin typeface="OTS-derived-font"/>
              </a:rPr>
              <a:t> &gt;&gt; </a:t>
            </a:r>
            <a:r>
              <a:rPr lang="en-IN" dirty="0">
                <a:latin typeface="OTS-derived-font"/>
              </a:rPr>
              <a:t>Assign IBC Reference &gt;&gt; </a:t>
            </a:r>
            <a:r>
              <a:rPr lang="en-US" sz="1800" b="0" i="0" u="none" strike="noStrike" baseline="0" dirty="0">
                <a:solidFill>
                  <a:srgbClr val="000000"/>
                </a:solidFill>
                <a:latin typeface="OTS-derived-font"/>
              </a:rPr>
              <a:t>choose </a:t>
            </a:r>
            <a:r>
              <a:rPr lang="en-US" dirty="0">
                <a:solidFill>
                  <a:srgbClr val="000000"/>
                </a:solidFill>
                <a:latin typeface="OTS-derived-font"/>
              </a:rPr>
              <a:t>Assign to Service Group</a:t>
            </a:r>
          </a:p>
          <a:p>
            <a:r>
              <a:rPr lang="en-US" dirty="0">
                <a:solidFill>
                  <a:srgbClr val="000000"/>
                </a:solidFill>
                <a:latin typeface="OTS-derived-font"/>
              </a:rPr>
              <a:t>&gt;&gt; Activate Business scenario after defining the business scenario in the MDG client system</a:t>
            </a:r>
          </a:p>
          <a:p>
            <a:r>
              <a:rPr lang="en-US" dirty="0">
                <a:solidFill>
                  <a:srgbClr val="000000"/>
                </a:solidFill>
                <a:latin typeface="OTS-derived-font"/>
              </a:rPr>
              <a:t>&gt;&gt; Choose </a:t>
            </a:r>
            <a:r>
              <a:rPr lang="en-US" b="1" dirty="0">
                <a:solidFill>
                  <a:srgbClr val="000000"/>
                </a:solidFill>
                <a:latin typeface="OTS-derived-font"/>
              </a:rPr>
              <a:t>Process List</a:t>
            </a:r>
            <a:r>
              <a:rPr lang="en-US" dirty="0">
                <a:solidFill>
                  <a:srgbClr val="000000"/>
                </a:solidFill>
                <a:latin typeface="OTS-derived-font"/>
              </a:rPr>
              <a:t> to process all pending tasks</a:t>
            </a:r>
            <a:endParaRPr lang="en-IN" dirty="0">
              <a:solidFill>
                <a:srgbClr val="000000"/>
              </a:solidFill>
              <a:latin typeface="OTS-derived-font"/>
            </a:endParaRPr>
          </a:p>
        </p:txBody>
      </p:sp>
      <p:sp>
        <p:nvSpPr>
          <p:cNvPr id="13" name="TextBox 12">
            <a:extLst>
              <a:ext uri="{FF2B5EF4-FFF2-40B4-BE49-F238E27FC236}">
                <a16:creationId xmlns:a16="http://schemas.microsoft.com/office/drawing/2014/main" id="{D8417505-A6D0-23F0-5207-06487578650B}"/>
              </a:ext>
            </a:extLst>
          </p:cNvPr>
          <p:cNvSpPr txBox="1"/>
          <p:nvPr/>
        </p:nvSpPr>
        <p:spPr>
          <a:xfrm>
            <a:off x="411760" y="5832535"/>
            <a:ext cx="4957762" cy="369332"/>
          </a:xfrm>
          <a:prstGeom prst="rect">
            <a:avLst/>
          </a:prstGeom>
          <a:noFill/>
        </p:spPr>
        <p:txBody>
          <a:bodyPr wrap="square">
            <a:spAutoFit/>
          </a:bodyPr>
          <a:lstStyle/>
          <a:p>
            <a:pPr marL="285750" indent="-285750">
              <a:buFont typeface="Arial" panose="020B0604020202020204" pitchFamily="34" charset="0"/>
              <a:buChar char="•"/>
            </a:pPr>
            <a:r>
              <a:rPr lang="en-IN" b="1" i="0" dirty="0">
                <a:solidFill>
                  <a:srgbClr val="333333"/>
                </a:solidFill>
                <a:effectLst/>
                <a:latin typeface="72"/>
              </a:rPr>
              <a:t>Set logical port as default</a:t>
            </a:r>
          </a:p>
        </p:txBody>
      </p:sp>
    </p:spTree>
    <p:extLst>
      <p:ext uri="{BB962C8B-B14F-4D97-AF65-F5344CB8AC3E}">
        <p14:creationId xmlns:p14="http://schemas.microsoft.com/office/powerpoint/2010/main" val="104155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216477"/>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Use case</a:t>
            </a:r>
          </a:p>
        </p:txBody>
      </p:sp>
      <p:sp>
        <p:nvSpPr>
          <p:cNvPr id="3" name="TextBox 2">
            <a:extLst>
              <a:ext uri="{FF2B5EF4-FFF2-40B4-BE49-F238E27FC236}">
                <a16:creationId xmlns:a16="http://schemas.microsoft.com/office/drawing/2014/main" id="{D4BCDBAF-490D-4201-195D-D3513E43AEF2}"/>
              </a:ext>
            </a:extLst>
          </p:cNvPr>
          <p:cNvSpPr txBox="1"/>
          <p:nvPr/>
        </p:nvSpPr>
        <p:spPr>
          <a:xfrm>
            <a:off x="389852" y="3657821"/>
            <a:ext cx="905894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latin typeface="Arial" panose="020B0604020202020204" pitchFamily="34" charset="0"/>
              </a:rPr>
              <a:t>C</a:t>
            </a:r>
            <a:r>
              <a:rPr lang="en-US" b="0" i="0" dirty="0">
                <a:solidFill>
                  <a:srgbClr val="333333"/>
                </a:solidFill>
                <a:effectLst/>
                <a:latin typeface="Arial" panose="020B0604020202020204" pitchFamily="34" charset="0"/>
              </a:rPr>
              <a:t>reation of a service destination is required for each client including client </a:t>
            </a:r>
            <a:r>
              <a:rPr lang="en-US" b="1" i="0" dirty="0">
                <a:solidFill>
                  <a:srgbClr val="333333"/>
                </a:solidFill>
                <a:effectLst/>
                <a:latin typeface="Arial" panose="020B0604020202020204" pitchFamily="34" charset="0"/>
              </a:rPr>
              <a:t>000 </a:t>
            </a:r>
            <a:r>
              <a:rPr lang="en-US" b="0" i="0" dirty="0">
                <a:solidFill>
                  <a:srgbClr val="333333"/>
                </a:solidFill>
                <a:effectLst/>
                <a:latin typeface="Arial" panose="020B0604020202020204" pitchFamily="34" charset="0"/>
              </a:rPr>
              <a:t>and in all other productive client systems</a:t>
            </a:r>
            <a:endParaRPr lang="en-IN" dirty="0"/>
          </a:p>
        </p:txBody>
      </p:sp>
      <p:sp>
        <p:nvSpPr>
          <p:cNvPr id="7" name="TextBox 6">
            <a:extLst>
              <a:ext uri="{FF2B5EF4-FFF2-40B4-BE49-F238E27FC236}">
                <a16:creationId xmlns:a16="http://schemas.microsoft.com/office/drawing/2014/main" id="{76F3E60E-7968-3D6B-47A1-79678AE6628D}"/>
              </a:ext>
            </a:extLst>
          </p:cNvPr>
          <p:cNvSpPr txBox="1"/>
          <p:nvPr/>
        </p:nvSpPr>
        <p:spPr>
          <a:xfrm>
            <a:off x="377471" y="1744652"/>
            <a:ext cx="9151058"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latin typeface="Arial" panose="020B0604020202020204" pitchFamily="34" charset="0"/>
              </a:rPr>
              <a:t>SOAP requests are processed using the Internet Communication Framework (ICF). The SAP NetWeaver AS uses the HTTP protocol of the ICF for communication between the Web service consumer and the Web service provider. The ICF provides the infrastructure for handling HTTP requests in work processes in an SAP system. An HTTP request calls a service in the ICF server. This service contains one or more HTTP request handlers that are responsible for running the ABAP functions</a:t>
            </a:r>
            <a:endParaRPr lang="en-IN" dirty="0"/>
          </a:p>
        </p:txBody>
      </p:sp>
    </p:spTree>
    <p:extLst>
      <p:ext uri="{BB962C8B-B14F-4D97-AF65-F5344CB8AC3E}">
        <p14:creationId xmlns:p14="http://schemas.microsoft.com/office/powerpoint/2010/main" val="1948978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413511"/>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b="0" dirty="0"/>
              <a:t>Technical Setup</a:t>
            </a:r>
          </a:p>
        </p:txBody>
      </p:sp>
      <p:sp>
        <p:nvSpPr>
          <p:cNvPr id="6" name="TextBox 5">
            <a:extLst>
              <a:ext uri="{FF2B5EF4-FFF2-40B4-BE49-F238E27FC236}">
                <a16:creationId xmlns:a16="http://schemas.microsoft.com/office/drawing/2014/main" id="{325B3522-26E4-B622-FED5-B191BA999443}"/>
              </a:ext>
            </a:extLst>
          </p:cNvPr>
          <p:cNvSpPr txBox="1"/>
          <p:nvPr/>
        </p:nvSpPr>
        <p:spPr>
          <a:xfrm>
            <a:off x="457200" y="1988822"/>
            <a:ext cx="7772400" cy="3693319"/>
          </a:xfrm>
          <a:prstGeom prst="rect">
            <a:avLst/>
          </a:prstGeom>
          <a:noFill/>
        </p:spPr>
        <p:txBody>
          <a:bodyPr wrap="square">
            <a:spAutoFit/>
          </a:bodyPr>
          <a:lstStyle/>
          <a:p>
            <a:pPr marL="342900" indent="-342900">
              <a:buAutoNum type="arabicPeriod"/>
            </a:pPr>
            <a:r>
              <a:rPr lang="en-US" b="0" i="0" dirty="0">
                <a:solidFill>
                  <a:srgbClr val="333333"/>
                </a:solidFill>
                <a:effectLst/>
                <a:latin typeface="Arial" panose="020B0604020202020204" pitchFamily="34" charset="0"/>
              </a:rPr>
              <a:t>Execute the </a:t>
            </a:r>
            <a:r>
              <a:rPr lang="en-US" dirty="0">
                <a:solidFill>
                  <a:srgbClr val="333333"/>
                </a:solidFill>
                <a:latin typeface="Arial" panose="020B0604020202020204" pitchFamily="34" charset="0"/>
              </a:rPr>
              <a:t>Technical Setup </a:t>
            </a:r>
            <a:r>
              <a:rPr lang="en-US" b="0" i="0" dirty="0">
                <a:solidFill>
                  <a:srgbClr val="333333"/>
                </a:solidFill>
                <a:effectLst/>
                <a:latin typeface="Arial" panose="020B0604020202020204" pitchFamily="34" charset="0"/>
              </a:rPr>
              <a:t>in transaction </a:t>
            </a:r>
            <a:r>
              <a:rPr lang="en-US" b="1" i="0" dirty="0">
                <a:solidFill>
                  <a:srgbClr val="333333"/>
                </a:solidFill>
                <a:effectLst/>
                <a:latin typeface="Courier New" panose="02070309020205020404" pitchFamily="49" charset="0"/>
              </a:rPr>
              <a:t>SRT_ADMIN</a:t>
            </a:r>
          </a:p>
          <a:p>
            <a:pPr marL="342900" indent="-342900">
              <a:buAutoNum type="arabicPeriod"/>
            </a:pPr>
            <a:endParaRPr lang="en-US" dirty="0">
              <a:solidFill>
                <a:srgbClr val="333333"/>
              </a:solidFill>
              <a:latin typeface="Courier New" panose="02070309020205020404" pitchFamily="49" charset="0"/>
            </a:endParaRPr>
          </a:p>
          <a:p>
            <a:r>
              <a:rPr lang="en-US" b="1" i="0" dirty="0">
                <a:solidFill>
                  <a:srgbClr val="333333"/>
                </a:solidFill>
                <a:effectLst/>
                <a:latin typeface="Arial" panose="020B0604020202020204" pitchFamily="34" charset="0"/>
              </a:rPr>
              <a:t>ICF services </a:t>
            </a:r>
            <a:r>
              <a:rPr lang="en-US" b="0" i="0" dirty="0">
                <a:solidFill>
                  <a:srgbClr val="333333"/>
                </a:solidFill>
                <a:effectLst/>
                <a:latin typeface="Arial" panose="020B0604020202020204" pitchFamily="34" charset="0"/>
              </a:rPr>
              <a:t>required for standard functions of the Web service runtime</a:t>
            </a:r>
            <a:r>
              <a:rPr lang="en-US" b="0" i="0" dirty="0">
                <a:solidFill>
                  <a:srgbClr val="333333"/>
                </a:solidFill>
                <a:effectLst/>
                <a:latin typeface="Courier New" panose="02070309020205020404" pitchFamily="49" charset="0"/>
              </a:rPr>
              <a:t>: </a:t>
            </a: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wsil</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wsdl</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esf_in</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xip</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rfc</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/pm</a:t>
            </a: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xip</a:t>
            </a:r>
            <a:r>
              <a:rPr lang="en-IN" b="0" i="0" dirty="0">
                <a:solidFill>
                  <a:srgbClr val="333333"/>
                </a:solidFill>
                <a:effectLst/>
                <a:latin typeface="Arial" panose="020B0604020202020204" pitchFamily="34" charset="0"/>
              </a:rPr>
              <a:t>/sap</a:t>
            </a: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lsc</a:t>
            </a:r>
            <a:endParaRPr lang="en-IN" b="0" i="0" dirty="0">
              <a:solidFill>
                <a:srgbClr val="333333"/>
              </a:solidFill>
              <a:effectLst/>
              <a:latin typeface="Arial" panose="020B0604020202020204" pitchFamily="34" charset="0"/>
            </a:endParaRPr>
          </a:p>
          <a:p>
            <a:pPr algn="l">
              <a:buFont typeface="Arial" panose="020B0604020202020204" pitchFamily="34" charset="0"/>
              <a:buChar char="•"/>
            </a:pPr>
            <a:r>
              <a:rPr lang="en-IN" b="0" i="0" dirty="0">
                <a:solidFill>
                  <a:srgbClr val="333333"/>
                </a:solidFill>
                <a:effectLst/>
                <a:latin typeface="Arial" panose="020B0604020202020204" pitchFamily="34" charset="0"/>
              </a:rPr>
              <a:t>/sap/</a:t>
            </a:r>
            <a:r>
              <a:rPr lang="en-IN" b="0" i="0" dirty="0" err="1">
                <a:solidFill>
                  <a:srgbClr val="333333"/>
                </a:solidFill>
                <a:effectLst/>
                <a:latin typeface="Arial" panose="020B0604020202020204" pitchFamily="34" charset="0"/>
              </a:rPr>
              <a:t>bc</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srt</a:t>
            </a:r>
            <a:r>
              <a:rPr lang="en-IN" b="0" i="0" dirty="0">
                <a:solidFill>
                  <a:srgbClr val="333333"/>
                </a:solidFill>
                <a:effectLst/>
                <a:latin typeface="Arial" panose="020B0604020202020204" pitchFamily="34" charset="0"/>
              </a:rPr>
              <a:t>/</a:t>
            </a:r>
            <a:r>
              <a:rPr lang="en-IN" b="0" i="0" dirty="0" err="1">
                <a:solidFill>
                  <a:srgbClr val="333333"/>
                </a:solidFill>
                <a:effectLst/>
                <a:latin typeface="Arial" panose="020B0604020202020204" pitchFamily="34" charset="0"/>
              </a:rPr>
              <a:t>scs</a:t>
            </a:r>
            <a:endParaRPr lang="en-I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00091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2" name="TextBox 1">
            <a:extLst>
              <a:ext uri="{FF2B5EF4-FFF2-40B4-BE49-F238E27FC236}">
                <a16:creationId xmlns:a16="http://schemas.microsoft.com/office/drawing/2014/main" id="{D277A711-5D91-B3BE-94E0-11A65B4D887B}"/>
              </a:ext>
            </a:extLst>
          </p:cNvPr>
          <p:cNvSpPr txBox="1"/>
          <p:nvPr/>
        </p:nvSpPr>
        <p:spPr>
          <a:xfrm>
            <a:off x="346990" y="838200"/>
            <a:ext cx="9240594" cy="646331"/>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 (</a:t>
            </a:r>
            <a:r>
              <a:rPr lang="en-IN" b="0" i="0" dirty="0">
                <a:solidFill>
                  <a:srgbClr val="333333"/>
                </a:solidFill>
                <a:effectLst/>
                <a:latin typeface="Arial" panose="020B0604020202020204" pitchFamily="34" charset="0"/>
              </a:rPr>
              <a:t>log and trace) </a:t>
            </a:r>
          </a:p>
          <a:p>
            <a:r>
              <a:rPr lang="en-US" b="0" i="0" dirty="0">
                <a:solidFill>
                  <a:srgbClr val="333333"/>
                </a:solidFill>
                <a:effectLst/>
                <a:latin typeface="Arial" panose="020B0604020202020204" pitchFamily="34" charset="0"/>
              </a:rPr>
              <a:t>SOA Manager under </a:t>
            </a:r>
            <a:r>
              <a:rPr lang="en-US" b="0" dirty="0">
                <a:latin typeface="Arial" panose="020B0604020202020204" pitchFamily="34" charset="0"/>
              </a:rPr>
              <a:t>Logs and Traces</a:t>
            </a:r>
            <a:endParaRPr lang="en-IN" b="0" dirty="0">
              <a:latin typeface="Arial" panose="020B0604020202020204" pitchFamily="34" charset="0"/>
            </a:endParaRPr>
          </a:p>
        </p:txBody>
      </p:sp>
      <p:pic>
        <p:nvPicPr>
          <p:cNvPr id="5" name="Picture 4">
            <a:extLst>
              <a:ext uri="{FF2B5EF4-FFF2-40B4-BE49-F238E27FC236}">
                <a16:creationId xmlns:a16="http://schemas.microsoft.com/office/drawing/2014/main" id="{3419C7D0-68B2-8A5F-EF18-88C5CA0B8704}"/>
              </a:ext>
            </a:extLst>
          </p:cNvPr>
          <p:cNvPicPr>
            <a:picLocks noChangeAspect="1"/>
          </p:cNvPicPr>
          <p:nvPr/>
        </p:nvPicPr>
        <p:blipFill rotWithShape="1">
          <a:blip r:embed="rId3"/>
          <a:srcRect l="770" t="10132" r="55384" b="11709"/>
          <a:stretch/>
        </p:blipFill>
        <p:spPr>
          <a:xfrm>
            <a:off x="318416" y="1693307"/>
            <a:ext cx="4343400" cy="4355068"/>
          </a:xfrm>
          <a:prstGeom prst="rect">
            <a:avLst/>
          </a:prstGeom>
        </p:spPr>
      </p:pic>
      <p:pic>
        <p:nvPicPr>
          <p:cNvPr id="7" name="Picture 6">
            <a:extLst>
              <a:ext uri="{FF2B5EF4-FFF2-40B4-BE49-F238E27FC236}">
                <a16:creationId xmlns:a16="http://schemas.microsoft.com/office/drawing/2014/main" id="{E75CF5A4-8CFA-29AC-1B79-4F2CA4152FFB}"/>
              </a:ext>
            </a:extLst>
          </p:cNvPr>
          <p:cNvPicPr>
            <a:picLocks noChangeAspect="1"/>
          </p:cNvPicPr>
          <p:nvPr/>
        </p:nvPicPr>
        <p:blipFill rotWithShape="1">
          <a:blip r:embed="rId4"/>
          <a:srcRect t="10132" r="52308" b="11709"/>
          <a:stretch/>
        </p:blipFill>
        <p:spPr>
          <a:xfrm>
            <a:off x="4882234" y="1693307"/>
            <a:ext cx="4724400" cy="4355068"/>
          </a:xfrm>
          <a:prstGeom prst="rect">
            <a:avLst/>
          </a:prstGeom>
        </p:spPr>
      </p:pic>
    </p:spTree>
    <p:extLst>
      <p:ext uri="{BB962C8B-B14F-4D97-AF65-F5344CB8AC3E}">
        <p14:creationId xmlns:p14="http://schemas.microsoft.com/office/powerpoint/2010/main" val="227839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SOA for Data Replication</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25</a:t>
            </a:r>
          </a:p>
        </p:txBody>
      </p:sp>
      <p:sp>
        <p:nvSpPr>
          <p:cNvPr id="8" name="TextBox 7">
            <a:extLst>
              <a:ext uri="{FF2B5EF4-FFF2-40B4-BE49-F238E27FC236}">
                <a16:creationId xmlns:a16="http://schemas.microsoft.com/office/drawing/2014/main" id="{D91A9B73-3F90-3037-785A-FDDD611F327C}"/>
              </a:ext>
            </a:extLst>
          </p:cNvPr>
          <p:cNvSpPr txBox="1"/>
          <p:nvPr/>
        </p:nvSpPr>
        <p:spPr>
          <a:xfrm>
            <a:off x="346991" y="838200"/>
            <a:ext cx="5000624"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dirty="0"/>
              <a:t>Web Service Runtime Configuration</a:t>
            </a:r>
          </a:p>
        </p:txBody>
      </p:sp>
      <p:sp>
        <p:nvSpPr>
          <p:cNvPr id="4" name="TextBox 3">
            <a:extLst>
              <a:ext uri="{FF2B5EF4-FFF2-40B4-BE49-F238E27FC236}">
                <a16:creationId xmlns:a16="http://schemas.microsoft.com/office/drawing/2014/main" id="{1FCCC927-DDA1-17F7-D251-441B940FBAFC}"/>
              </a:ext>
            </a:extLst>
          </p:cNvPr>
          <p:cNvSpPr txBox="1"/>
          <p:nvPr/>
        </p:nvSpPr>
        <p:spPr>
          <a:xfrm>
            <a:off x="377471" y="1413511"/>
            <a:ext cx="4957762" cy="369332"/>
          </a:xfrm>
          <a:prstGeom prst="rect">
            <a:avLst/>
          </a:prstGeom>
          <a:noFill/>
        </p:spPr>
        <p:txBody>
          <a:bodyPr wrap="square">
            <a:spAutoFit/>
          </a:bodyPr>
          <a:lstStyle>
            <a:defPPr>
              <a:defRPr lang="en-US"/>
            </a:defPPr>
            <a:lvl1pPr>
              <a:defRPr b="1">
                <a:solidFill>
                  <a:srgbClr val="333333"/>
                </a:solidFill>
                <a:latin typeface="72"/>
              </a:defRPr>
            </a:lvl1pPr>
          </a:lstStyle>
          <a:p>
            <a:r>
              <a:rPr lang="en-IN" b="0" dirty="0"/>
              <a:t>Technical Setup</a:t>
            </a:r>
          </a:p>
        </p:txBody>
      </p:sp>
      <p:sp>
        <p:nvSpPr>
          <p:cNvPr id="6" name="TextBox 5">
            <a:extLst>
              <a:ext uri="{FF2B5EF4-FFF2-40B4-BE49-F238E27FC236}">
                <a16:creationId xmlns:a16="http://schemas.microsoft.com/office/drawing/2014/main" id="{325B3522-26E4-B622-FED5-B191BA999443}"/>
              </a:ext>
            </a:extLst>
          </p:cNvPr>
          <p:cNvSpPr txBox="1"/>
          <p:nvPr/>
        </p:nvSpPr>
        <p:spPr>
          <a:xfrm>
            <a:off x="457200" y="2274838"/>
            <a:ext cx="8839200" cy="2308324"/>
          </a:xfrm>
          <a:prstGeom prst="rect">
            <a:avLst/>
          </a:prstGeom>
          <a:noFill/>
        </p:spPr>
        <p:txBody>
          <a:bodyPr wrap="square">
            <a:spAutoFit/>
          </a:bodyPr>
          <a:lstStyle/>
          <a:p>
            <a:r>
              <a:rPr lang="en-US" b="0" i="0" dirty="0">
                <a:solidFill>
                  <a:srgbClr val="333333"/>
                </a:solidFill>
                <a:effectLst/>
                <a:latin typeface="Arial" panose="020B0604020202020204" pitchFamily="34" charset="0"/>
              </a:rPr>
              <a:t>2. Schedule the background request </a:t>
            </a:r>
            <a:r>
              <a:rPr lang="en-US" b="1" i="0" dirty="0">
                <a:solidFill>
                  <a:srgbClr val="333333"/>
                </a:solidFill>
                <a:effectLst/>
                <a:latin typeface="Arial" panose="020B0604020202020204" pitchFamily="34" charset="0"/>
              </a:rPr>
              <a:t>SAP_SOAP_RUNTIME_MANAGEMENT</a:t>
            </a:r>
          </a:p>
          <a:p>
            <a:r>
              <a:rPr lang="en-US" dirty="0">
                <a:solidFill>
                  <a:srgbClr val="333333"/>
                </a:solidFill>
                <a:latin typeface="Arial" panose="020B0604020202020204" pitchFamily="34" charset="0"/>
              </a:rPr>
              <a:t>(Hourly as default setting)</a:t>
            </a:r>
          </a:p>
          <a:p>
            <a:endParaRPr lang="en-US" i="0" dirty="0">
              <a:solidFill>
                <a:srgbClr val="333333"/>
              </a:solidFill>
              <a:effectLst/>
              <a:latin typeface="Arial" panose="020B0604020202020204" pitchFamily="34" charset="0"/>
            </a:endParaRPr>
          </a:p>
          <a:p>
            <a:r>
              <a:rPr lang="en-US" dirty="0">
                <a:solidFill>
                  <a:srgbClr val="333333"/>
                </a:solidFill>
                <a:latin typeface="Arial" panose="020B0604020202020204" pitchFamily="34" charset="0"/>
              </a:rPr>
              <a:t>3. </a:t>
            </a:r>
            <a:r>
              <a:rPr lang="en-IN" b="0" i="0" dirty="0">
                <a:solidFill>
                  <a:srgbClr val="333333"/>
                </a:solidFill>
                <a:effectLst/>
                <a:latin typeface="Arial" panose="020B0604020202020204" pitchFamily="34" charset="0"/>
              </a:rPr>
              <a:t> Transaction SBGRFCCONF – </a:t>
            </a:r>
            <a:r>
              <a:rPr lang="en-IN" dirty="0">
                <a:solidFill>
                  <a:srgbClr val="333333"/>
                </a:solidFill>
                <a:latin typeface="Arial" panose="020B0604020202020204" pitchFamily="34" charset="0"/>
              </a:rPr>
              <a:t>S</a:t>
            </a:r>
            <a:r>
              <a:rPr lang="en-IN" b="0" i="0" dirty="0">
                <a:solidFill>
                  <a:srgbClr val="333333"/>
                </a:solidFill>
                <a:effectLst/>
                <a:latin typeface="Arial" panose="020B0604020202020204" pitchFamily="34" charset="0"/>
              </a:rPr>
              <a:t>etup the </a:t>
            </a:r>
            <a:r>
              <a:rPr lang="en-IN" b="0" i="0" dirty="0" err="1">
                <a:solidFill>
                  <a:srgbClr val="333333"/>
                </a:solidFill>
                <a:effectLst/>
                <a:latin typeface="Arial" panose="020B0604020202020204" pitchFamily="34" charset="0"/>
              </a:rPr>
              <a:t>bgRFC</a:t>
            </a:r>
            <a:r>
              <a:rPr lang="en-IN" b="0" i="0" dirty="0">
                <a:solidFill>
                  <a:srgbClr val="333333"/>
                </a:solidFill>
                <a:effectLst/>
                <a:latin typeface="Arial" panose="020B0604020202020204" pitchFamily="34" charset="0"/>
              </a:rPr>
              <a:t> supervisor destination &gt;&gt; </a:t>
            </a:r>
            <a:r>
              <a:rPr lang="en-IN" dirty="0">
                <a:solidFill>
                  <a:srgbClr val="333333"/>
                </a:solidFill>
                <a:latin typeface="Arial" panose="020B0604020202020204" pitchFamily="34" charset="0"/>
              </a:rPr>
              <a:t>Define Supervisor Destination</a:t>
            </a:r>
            <a:r>
              <a:rPr lang="en-IN" b="0" i="1" dirty="0">
                <a:solidFill>
                  <a:srgbClr val="003283"/>
                </a:solidFill>
                <a:effectLst/>
                <a:latin typeface="Arial" panose="020B0604020202020204" pitchFamily="34" charset="0"/>
              </a:rPr>
              <a:t> </a:t>
            </a:r>
            <a:r>
              <a:rPr lang="en-IN" dirty="0">
                <a:solidFill>
                  <a:srgbClr val="333333"/>
                </a:solidFill>
                <a:latin typeface="Arial" panose="020B0604020202020204" pitchFamily="34" charset="0"/>
              </a:rPr>
              <a:t>&gt;&gt; Assign user / password and role assignment &gt;&gt; </a:t>
            </a:r>
            <a:r>
              <a:rPr lang="en-IN" b="1" i="0" dirty="0">
                <a:solidFill>
                  <a:srgbClr val="333333"/>
                </a:solidFill>
                <a:effectLst/>
                <a:latin typeface="Courier New" panose="02070309020205020404" pitchFamily="49" charset="0"/>
              </a:rPr>
              <a:t>SAP_BC_BGRFC_SUPERVISOR</a:t>
            </a:r>
            <a:endParaRPr lang="en-US" b="1" i="0" dirty="0">
              <a:solidFill>
                <a:srgbClr val="333333"/>
              </a:solidFill>
              <a:effectLst/>
              <a:latin typeface="Courier New" panose="02070309020205020404" pitchFamily="49" charset="0"/>
            </a:endParaRPr>
          </a:p>
          <a:p>
            <a:pPr marL="342900" indent="-342900">
              <a:buAutoNum type="arabicPeriod"/>
            </a:pPr>
            <a:endParaRPr lang="en-US" dirty="0">
              <a:solidFill>
                <a:srgbClr val="333333"/>
              </a:solidFill>
              <a:latin typeface="Courier New" panose="02070309020205020404" pitchFamily="49" charset="0"/>
            </a:endParaRPr>
          </a:p>
          <a:p>
            <a:endParaRPr lang="en-I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180970577"/>
      </p:ext>
    </p:extLst>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1376</Words>
  <Application>Microsoft Office PowerPoint</Application>
  <PresentationFormat>A4 Paper (210x297 mm)</PresentationFormat>
  <Paragraphs>197</Paragraphs>
  <Slides>18</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18</vt:i4>
      </vt:variant>
    </vt:vector>
  </HeadingPairs>
  <TitlesOfParts>
    <vt:vector size="32" baseType="lpstr">
      <vt:lpstr>72</vt:lpstr>
      <vt:lpstr>Arial</vt:lpstr>
      <vt:lpstr>Calibri</vt:lpstr>
      <vt:lpstr>Calibri Light</vt:lpstr>
      <vt:lpstr>Cooper Black</vt:lpstr>
      <vt:lpstr>Courier New</vt:lpstr>
      <vt:lpstr>Georgia</vt:lpstr>
      <vt:lpstr>LiberationMono</vt:lpstr>
      <vt:lpstr>Monaco</vt:lpstr>
      <vt:lpstr>OTS-derived-font</vt:lpstr>
      <vt:lpstr>1_Office Theme</vt:lpstr>
      <vt:lpstr>2_Office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2023-06-06T12:58:11Z</dcterms:modified>
  <cp:category>Training</cp:category>
</cp:coreProperties>
</file>